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7" r:id="rId6"/>
    <p:sldId id="268" r:id="rId7"/>
    <p:sldId id="265" r:id="rId8"/>
    <p:sldId id="260" r:id="rId9"/>
    <p:sldId id="264" r:id="rId10"/>
    <p:sldId id="259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EF"/>
    <a:srgbClr val="0092D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6985" autoAdjust="0"/>
  </p:normalViewPr>
  <p:slideViewPr>
    <p:cSldViewPr snapToGrid="0" snapToObjects="1">
      <p:cViewPr varScale="1">
        <p:scale>
          <a:sx n="48" d="100"/>
          <a:sy n="48" d="100"/>
        </p:scale>
        <p:origin x="-20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A9801-2B2A-CE47-AA28-EDD44E6B0879}" type="doc">
      <dgm:prSet loTypeId="urn:microsoft.com/office/officeart/2005/8/layout/ven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ED4EC2-2E63-0549-8A37-38BC9882BFC2}">
      <dgm:prSet phldrT="[Text]" custT="1"/>
      <dgm:spPr/>
      <dgm:t>
        <a:bodyPr/>
        <a:lstStyle/>
        <a:p>
          <a:r>
            <a:rPr lang="en-US" sz="1050" b="1" dirty="0" smtClean="0">
              <a:latin typeface="Arial"/>
              <a:cs typeface="Arial"/>
            </a:rPr>
            <a:t>Society</a:t>
          </a:r>
          <a:endParaRPr lang="en-US" sz="1050" b="1" dirty="0">
            <a:latin typeface="Arial"/>
            <a:cs typeface="Arial"/>
          </a:endParaRPr>
        </a:p>
      </dgm:t>
    </dgm:pt>
    <dgm:pt modelId="{9B0C8653-297A-1C4C-9412-FBFFB1E01E87}" type="parTrans" cxnId="{951CF081-5DA3-E049-808B-3C0E6DC999D7}">
      <dgm:prSet/>
      <dgm:spPr/>
      <dgm:t>
        <a:bodyPr/>
        <a:lstStyle/>
        <a:p>
          <a:endParaRPr lang="en-US"/>
        </a:p>
      </dgm:t>
    </dgm:pt>
    <dgm:pt modelId="{A7F05E95-5245-204D-9B76-AE904DDF2192}" type="sibTrans" cxnId="{951CF081-5DA3-E049-808B-3C0E6DC999D7}">
      <dgm:prSet/>
      <dgm:spPr/>
      <dgm:t>
        <a:bodyPr/>
        <a:lstStyle/>
        <a:p>
          <a:endParaRPr lang="en-US"/>
        </a:p>
      </dgm:t>
    </dgm:pt>
    <dgm:pt modelId="{7E382096-CBAE-5340-8F82-4B94E19054C2}">
      <dgm:prSet phldrT="[Text]" custT="1"/>
      <dgm:spPr/>
      <dgm:t>
        <a:bodyPr/>
        <a:lstStyle/>
        <a:p>
          <a:r>
            <a:rPr lang="en-US" sz="1050" b="1" dirty="0" smtClean="0">
              <a:latin typeface="Arial"/>
              <a:cs typeface="Arial"/>
            </a:rPr>
            <a:t>Course / Student Colleagues</a:t>
          </a:r>
          <a:endParaRPr lang="en-US" sz="1050" b="1" dirty="0">
            <a:latin typeface="Arial"/>
            <a:cs typeface="Arial"/>
          </a:endParaRPr>
        </a:p>
      </dgm:t>
    </dgm:pt>
    <dgm:pt modelId="{B71480A3-68DA-194E-A4CB-1F77B527DE4C}" type="parTrans" cxnId="{0929F064-EC60-AF46-AACB-EDC79656F5B6}">
      <dgm:prSet/>
      <dgm:spPr/>
      <dgm:t>
        <a:bodyPr/>
        <a:lstStyle/>
        <a:p>
          <a:endParaRPr lang="en-US"/>
        </a:p>
      </dgm:t>
    </dgm:pt>
    <dgm:pt modelId="{1ACD44DA-E3F1-B64D-ABD9-338335BF3932}" type="sibTrans" cxnId="{0929F064-EC60-AF46-AACB-EDC79656F5B6}">
      <dgm:prSet/>
      <dgm:spPr/>
      <dgm:t>
        <a:bodyPr/>
        <a:lstStyle/>
        <a:p>
          <a:endParaRPr lang="en-US"/>
        </a:p>
      </dgm:t>
    </dgm:pt>
    <dgm:pt modelId="{3450CEE5-C633-724B-A8FE-372B6914B3D6}">
      <dgm:prSet phldrT="[Text]" custT="1"/>
      <dgm:spPr/>
      <dgm:t>
        <a:bodyPr/>
        <a:lstStyle/>
        <a:p>
          <a:r>
            <a:rPr lang="en-US" sz="1050" b="1" dirty="0" smtClean="0">
              <a:latin typeface="Arial"/>
              <a:cs typeface="Arial"/>
            </a:rPr>
            <a:t>Module</a:t>
          </a:r>
          <a:endParaRPr lang="en-US" sz="1050" b="1" dirty="0">
            <a:latin typeface="Arial"/>
            <a:cs typeface="Arial"/>
          </a:endParaRPr>
        </a:p>
      </dgm:t>
    </dgm:pt>
    <dgm:pt modelId="{27F4548A-E545-D144-AAB6-B93A87AE60CD}" type="parTrans" cxnId="{336B0AAE-39B2-CB4B-B6CA-98BAEBBD33B1}">
      <dgm:prSet/>
      <dgm:spPr/>
      <dgm:t>
        <a:bodyPr/>
        <a:lstStyle/>
        <a:p>
          <a:endParaRPr lang="en-US"/>
        </a:p>
      </dgm:t>
    </dgm:pt>
    <dgm:pt modelId="{F4959067-F3E0-264E-898B-502339020BCA}" type="sibTrans" cxnId="{336B0AAE-39B2-CB4B-B6CA-98BAEBBD33B1}">
      <dgm:prSet/>
      <dgm:spPr/>
      <dgm:t>
        <a:bodyPr/>
        <a:lstStyle/>
        <a:p>
          <a:endParaRPr lang="en-US"/>
        </a:p>
      </dgm:t>
    </dgm:pt>
    <dgm:pt modelId="{091FC5FD-3663-BE49-8F3C-4B6619E3C861}">
      <dgm:prSet phldrT="[Text]" custT="1"/>
      <dgm:spPr/>
      <dgm:t>
        <a:bodyPr/>
        <a:lstStyle/>
        <a:p>
          <a:r>
            <a:rPr lang="en-US" sz="1050" b="1" dirty="0" smtClean="0">
              <a:latin typeface="Arial"/>
              <a:cs typeface="Arial"/>
            </a:rPr>
            <a:t>Your University Experience</a:t>
          </a:r>
          <a:endParaRPr lang="en-US" sz="1050" b="1" dirty="0">
            <a:latin typeface="Arial"/>
            <a:cs typeface="Arial"/>
          </a:endParaRPr>
        </a:p>
      </dgm:t>
    </dgm:pt>
    <dgm:pt modelId="{FF98B9CB-6309-A74E-A5FD-5368AE52821C}" type="parTrans" cxnId="{6295095C-9CA0-814F-BD43-64416AFBFB32}">
      <dgm:prSet/>
      <dgm:spPr/>
      <dgm:t>
        <a:bodyPr/>
        <a:lstStyle/>
        <a:p>
          <a:endParaRPr lang="en-US"/>
        </a:p>
      </dgm:t>
    </dgm:pt>
    <dgm:pt modelId="{33E15A68-7010-A44B-9C05-FE01AD64DDEE}" type="sibTrans" cxnId="{6295095C-9CA0-814F-BD43-64416AFBFB32}">
      <dgm:prSet/>
      <dgm:spPr/>
      <dgm:t>
        <a:bodyPr/>
        <a:lstStyle/>
        <a:p>
          <a:endParaRPr lang="en-US"/>
        </a:p>
      </dgm:t>
    </dgm:pt>
    <dgm:pt modelId="{B3C96205-2AE0-7440-B540-4D77AC9757BE}">
      <dgm:prSet custT="1"/>
      <dgm:spPr/>
      <dgm:t>
        <a:bodyPr/>
        <a:lstStyle/>
        <a:p>
          <a:r>
            <a:rPr lang="en-US" sz="1050" b="1" dirty="0" smtClean="0">
              <a:latin typeface="Arial"/>
              <a:cs typeface="Arial"/>
            </a:rPr>
            <a:t>University</a:t>
          </a:r>
          <a:endParaRPr lang="en-US" sz="1050" b="1" dirty="0">
            <a:latin typeface="Arial"/>
            <a:cs typeface="Arial"/>
          </a:endParaRPr>
        </a:p>
      </dgm:t>
    </dgm:pt>
    <dgm:pt modelId="{DE329F7A-F7CF-F942-B8A0-53E0538E5866}" type="parTrans" cxnId="{55A18C2E-462C-B24B-BBA5-89D4F24385A0}">
      <dgm:prSet/>
      <dgm:spPr/>
      <dgm:t>
        <a:bodyPr/>
        <a:lstStyle/>
        <a:p>
          <a:endParaRPr lang="en-US"/>
        </a:p>
      </dgm:t>
    </dgm:pt>
    <dgm:pt modelId="{1EE7A78A-3DD0-0F4D-9F71-3F5004479501}" type="sibTrans" cxnId="{55A18C2E-462C-B24B-BBA5-89D4F24385A0}">
      <dgm:prSet/>
      <dgm:spPr/>
      <dgm:t>
        <a:bodyPr/>
        <a:lstStyle/>
        <a:p>
          <a:endParaRPr lang="en-US"/>
        </a:p>
      </dgm:t>
    </dgm:pt>
    <dgm:pt modelId="{6C8DC586-122F-8E47-957A-B2310BA62F97}">
      <dgm:prSet custT="1"/>
      <dgm:spPr/>
      <dgm:t>
        <a:bodyPr/>
        <a:lstStyle/>
        <a:p>
          <a:r>
            <a:rPr lang="en-US" sz="1050" b="1" dirty="0" smtClean="0">
              <a:latin typeface="Arial"/>
              <a:cs typeface="Arial"/>
            </a:rPr>
            <a:t>School / Faculty</a:t>
          </a:r>
          <a:endParaRPr lang="en-US" sz="1050" b="1" dirty="0">
            <a:latin typeface="Arial"/>
            <a:cs typeface="Arial"/>
          </a:endParaRPr>
        </a:p>
      </dgm:t>
    </dgm:pt>
    <dgm:pt modelId="{A1025278-DE6B-2245-B311-2694A1EA5EA6}" type="parTrans" cxnId="{4CCD7978-7DC0-424E-AE2C-E14CFAC41D5A}">
      <dgm:prSet/>
      <dgm:spPr/>
      <dgm:t>
        <a:bodyPr/>
        <a:lstStyle/>
        <a:p>
          <a:endParaRPr lang="en-US"/>
        </a:p>
      </dgm:t>
    </dgm:pt>
    <dgm:pt modelId="{E60A5B40-BA5D-984D-8084-3F9891593813}" type="sibTrans" cxnId="{4CCD7978-7DC0-424E-AE2C-E14CFAC41D5A}">
      <dgm:prSet/>
      <dgm:spPr/>
      <dgm:t>
        <a:bodyPr/>
        <a:lstStyle/>
        <a:p>
          <a:endParaRPr lang="en-US"/>
        </a:p>
      </dgm:t>
    </dgm:pt>
    <dgm:pt modelId="{8456175B-C241-C945-BC11-6ED5FA460B8F}">
      <dgm:prSet custT="1"/>
      <dgm:spPr/>
      <dgm:t>
        <a:bodyPr/>
        <a:lstStyle/>
        <a:p>
          <a:r>
            <a:rPr lang="en-US" sz="1050" b="1" dirty="0" smtClean="0">
              <a:latin typeface="Arial"/>
              <a:cs typeface="Arial"/>
            </a:rPr>
            <a:t>Local Community</a:t>
          </a:r>
          <a:endParaRPr lang="en-US" sz="1050" b="1" dirty="0">
            <a:latin typeface="Arial"/>
            <a:cs typeface="Arial"/>
          </a:endParaRPr>
        </a:p>
      </dgm:t>
    </dgm:pt>
    <dgm:pt modelId="{CE49EFB4-0AE7-6544-B6E2-D0E8EB628F2D}" type="parTrans" cxnId="{8383B5BD-04F7-0744-B44A-43EEF6713A57}">
      <dgm:prSet/>
      <dgm:spPr/>
      <dgm:t>
        <a:bodyPr/>
        <a:lstStyle/>
        <a:p>
          <a:endParaRPr lang="en-US"/>
        </a:p>
      </dgm:t>
    </dgm:pt>
    <dgm:pt modelId="{A391C838-5FE9-2B4C-9526-2DB584474644}" type="sibTrans" cxnId="{8383B5BD-04F7-0744-B44A-43EEF6713A57}">
      <dgm:prSet/>
      <dgm:spPr/>
      <dgm:t>
        <a:bodyPr/>
        <a:lstStyle/>
        <a:p>
          <a:endParaRPr lang="en-US"/>
        </a:p>
      </dgm:t>
    </dgm:pt>
    <dgm:pt modelId="{3ADC5E08-B687-2E42-BDDA-4EE93460B8F5}" type="pres">
      <dgm:prSet presAssocID="{907A9801-2B2A-CE47-AA28-EDD44E6B087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D4FC83-192C-6346-9998-503D49FA73FE}" type="pres">
      <dgm:prSet presAssocID="{907A9801-2B2A-CE47-AA28-EDD44E6B0879}" presName="comp1" presStyleCnt="0"/>
      <dgm:spPr/>
    </dgm:pt>
    <dgm:pt modelId="{E6AF9E57-2EED-A148-8AF2-5C43E847347A}" type="pres">
      <dgm:prSet presAssocID="{907A9801-2B2A-CE47-AA28-EDD44E6B0879}" presName="circle1" presStyleLbl="node1" presStyleIdx="0" presStyleCnt="7"/>
      <dgm:spPr/>
      <dgm:t>
        <a:bodyPr/>
        <a:lstStyle/>
        <a:p>
          <a:endParaRPr lang="en-US"/>
        </a:p>
      </dgm:t>
    </dgm:pt>
    <dgm:pt modelId="{DD9D658B-72BF-574E-A46D-F066F9438AB1}" type="pres">
      <dgm:prSet presAssocID="{907A9801-2B2A-CE47-AA28-EDD44E6B0879}" presName="c1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EABBE3-8435-C644-B4AB-8BF2A6439B07}" type="pres">
      <dgm:prSet presAssocID="{907A9801-2B2A-CE47-AA28-EDD44E6B0879}" presName="comp2" presStyleCnt="0"/>
      <dgm:spPr/>
    </dgm:pt>
    <dgm:pt modelId="{E2D1E652-B3DF-CD48-8A95-109B804A9E0B}" type="pres">
      <dgm:prSet presAssocID="{907A9801-2B2A-CE47-AA28-EDD44E6B0879}" presName="circle2" presStyleLbl="node1" presStyleIdx="1" presStyleCnt="7"/>
      <dgm:spPr/>
      <dgm:t>
        <a:bodyPr/>
        <a:lstStyle/>
        <a:p>
          <a:endParaRPr lang="en-US"/>
        </a:p>
      </dgm:t>
    </dgm:pt>
    <dgm:pt modelId="{71E52671-1207-1B40-85CF-8B4295C4580E}" type="pres">
      <dgm:prSet presAssocID="{907A9801-2B2A-CE47-AA28-EDD44E6B0879}" presName="c2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5A783C-9873-B14A-B672-409030A06426}" type="pres">
      <dgm:prSet presAssocID="{907A9801-2B2A-CE47-AA28-EDD44E6B0879}" presName="comp3" presStyleCnt="0"/>
      <dgm:spPr/>
    </dgm:pt>
    <dgm:pt modelId="{18310F10-269D-F149-9A60-3EEEDEF2F295}" type="pres">
      <dgm:prSet presAssocID="{907A9801-2B2A-CE47-AA28-EDD44E6B0879}" presName="circle3" presStyleLbl="node1" presStyleIdx="2" presStyleCnt="7"/>
      <dgm:spPr/>
      <dgm:t>
        <a:bodyPr/>
        <a:lstStyle/>
        <a:p>
          <a:endParaRPr lang="en-US"/>
        </a:p>
      </dgm:t>
    </dgm:pt>
    <dgm:pt modelId="{D7223579-0AFC-7B4B-9521-52BBEF8F7A53}" type="pres">
      <dgm:prSet presAssocID="{907A9801-2B2A-CE47-AA28-EDD44E6B0879}" presName="c3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CF7A7-507B-3844-8478-A3995D99A15F}" type="pres">
      <dgm:prSet presAssocID="{907A9801-2B2A-CE47-AA28-EDD44E6B0879}" presName="comp4" presStyleCnt="0"/>
      <dgm:spPr/>
    </dgm:pt>
    <dgm:pt modelId="{55FCD819-F29D-DA4F-8C16-E004A5DFD810}" type="pres">
      <dgm:prSet presAssocID="{907A9801-2B2A-CE47-AA28-EDD44E6B0879}" presName="circle4" presStyleLbl="node1" presStyleIdx="3" presStyleCnt="7"/>
      <dgm:spPr/>
      <dgm:t>
        <a:bodyPr/>
        <a:lstStyle/>
        <a:p>
          <a:endParaRPr lang="en-US"/>
        </a:p>
      </dgm:t>
    </dgm:pt>
    <dgm:pt modelId="{8ADE93CF-FD9F-C548-BCE7-A4B40E1F18E7}" type="pres">
      <dgm:prSet presAssocID="{907A9801-2B2A-CE47-AA28-EDD44E6B0879}" presName="c4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09341-CEB7-9C41-8F4A-C8457493DF8A}" type="pres">
      <dgm:prSet presAssocID="{907A9801-2B2A-CE47-AA28-EDD44E6B0879}" presName="comp5" presStyleCnt="0"/>
      <dgm:spPr/>
    </dgm:pt>
    <dgm:pt modelId="{4DDAB0A4-8D68-8846-8CFE-71DE3CE99513}" type="pres">
      <dgm:prSet presAssocID="{907A9801-2B2A-CE47-AA28-EDD44E6B0879}" presName="circle5" presStyleLbl="node1" presStyleIdx="4" presStyleCnt="7"/>
      <dgm:spPr/>
      <dgm:t>
        <a:bodyPr/>
        <a:lstStyle/>
        <a:p>
          <a:endParaRPr lang="en-US"/>
        </a:p>
      </dgm:t>
    </dgm:pt>
    <dgm:pt modelId="{EE725AB6-1939-BD4A-8FAA-EDB6002F7586}" type="pres">
      <dgm:prSet presAssocID="{907A9801-2B2A-CE47-AA28-EDD44E6B0879}" presName="c5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B5096-10CC-E143-8E61-7B52BBA0BA8C}" type="pres">
      <dgm:prSet presAssocID="{907A9801-2B2A-CE47-AA28-EDD44E6B0879}" presName="comp6" presStyleCnt="0"/>
      <dgm:spPr/>
    </dgm:pt>
    <dgm:pt modelId="{FD47FE6E-A7EF-9A4D-838C-41CDF3205850}" type="pres">
      <dgm:prSet presAssocID="{907A9801-2B2A-CE47-AA28-EDD44E6B0879}" presName="circle6" presStyleLbl="node1" presStyleIdx="5" presStyleCnt="7"/>
      <dgm:spPr/>
      <dgm:t>
        <a:bodyPr/>
        <a:lstStyle/>
        <a:p>
          <a:endParaRPr lang="en-US"/>
        </a:p>
      </dgm:t>
    </dgm:pt>
    <dgm:pt modelId="{82AE809F-6207-304B-B6EE-48D4092D8353}" type="pres">
      <dgm:prSet presAssocID="{907A9801-2B2A-CE47-AA28-EDD44E6B0879}" presName="c6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32725-DD55-BF45-8734-6426990F5029}" type="pres">
      <dgm:prSet presAssocID="{907A9801-2B2A-CE47-AA28-EDD44E6B0879}" presName="comp7" presStyleCnt="0"/>
      <dgm:spPr/>
    </dgm:pt>
    <dgm:pt modelId="{7F4ACA56-99CB-F841-896C-C55721E09E14}" type="pres">
      <dgm:prSet presAssocID="{907A9801-2B2A-CE47-AA28-EDD44E6B0879}" presName="circle7" presStyleLbl="node1" presStyleIdx="6" presStyleCnt="7" custScaleX="168037" custScaleY="111872"/>
      <dgm:spPr/>
      <dgm:t>
        <a:bodyPr/>
        <a:lstStyle/>
        <a:p>
          <a:endParaRPr lang="en-US"/>
        </a:p>
      </dgm:t>
    </dgm:pt>
    <dgm:pt modelId="{3EC88E86-3B50-FA41-96A1-761E1232CAEB}" type="pres">
      <dgm:prSet presAssocID="{907A9801-2B2A-CE47-AA28-EDD44E6B0879}" presName="c7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6E0F99-71EC-8C49-A76E-03E535E66B52}" type="presOf" srcId="{B3C96205-2AE0-7440-B540-4D77AC9757BE}" destId="{D7223579-0AFC-7B4B-9521-52BBEF8F7A53}" srcOrd="1" destOrd="0" presId="urn:microsoft.com/office/officeart/2005/8/layout/venn2"/>
    <dgm:cxn modelId="{2EC7FCB9-E2BA-9949-9882-268C2545F3F3}" type="presOf" srcId="{8456175B-C241-C945-BC11-6ED5FA460B8F}" destId="{71E52671-1207-1B40-85CF-8B4295C4580E}" srcOrd="1" destOrd="0" presId="urn:microsoft.com/office/officeart/2005/8/layout/venn2"/>
    <dgm:cxn modelId="{336B0AAE-39B2-CB4B-B6CA-98BAEBBD33B1}" srcId="{907A9801-2B2A-CE47-AA28-EDD44E6B0879}" destId="{3450CEE5-C633-724B-A8FE-372B6914B3D6}" srcOrd="5" destOrd="0" parTransId="{27F4548A-E545-D144-AAB6-B93A87AE60CD}" sibTransId="{F4959067-F3E0-264E-898B-502339020BCA}"/>
    <dgm:cxn modelId="{55A18C2E-462C-B24B-BBA5-89D4F24385A0}" srcId="{907A9801-2B2A-CE47-AA28-EDD44E6B0879}" destId="{B3C96205-2AE0-7440-B540-4D77AC9757BE}" srcOrd="2" destOrd="0" parTransId="{DE329F7A-F7CF-F942-B8A0-53E0538E5866}" sibTransId="{1EE7A78A-3DD0-0F4D-9F71-3F5004479501}"/>
    <dgm:cxn modelId="{76BEAA8F-CAA8-0441-949F-A13CDFD29325}" type="presOf" srcId="{8456175B-C241-C945-BC11-6ED5FA460B8F}" destId="{E2D1E652-B3DF-CD48-8A95-109B804A9E0B}" srcOrd="0" destOrd="0" presId="urn:microsoft.com/office/officeart/2005/8/layout/venn2"/>
    <dgm:cxn modelId="{23C1BF4C-F76F-8A4F-AC2C-6BCD4C527999}" type="presOf" srcId="{6C8DC586-122F-8E47-957A-B2310BA62F97}" destId="{8ADE93CF-FD9F-C548-BCE7-A4B40E1F18E7}" srcOrd="1" destOrd="0" presId="urn:microsoft.com/office/officeart/2005/8/layout/venn2"/>
    <dgm:cxn modelId="{CFC53412-B12D-E841-BC15-0D6840F805E3}" type="presOf" srcId="{3450CEE5-C633-724B-A8FE-372B6914B3D6}" destId="{FD47FE6E-A7EF-9A4D-838C-41CDF3205850}" srcOrd="0" destOrd="0" presId="urn:microsoft.com/office/officeart/2005/8/layout/venn2"/>
    <dgm:cxn modelId="{0929F064-EC60-AF46-AACB-EDC79656F5B6}" srcId="{907A9801-2B2A-CE47-AA28-EDD44E6B0879}" destId="{7E382096-CBAE-5340-8F82-4B94E19054C2}" srcOrd="4" destOrd="0" parTransId="{B71480A3-68DA-194E-A4CB-1F77B527DE4C}" sibTransId="{1ACD44DA-E3F1-B64D-ABD9-338335BF3932}"/>
    <dgm:cxn modelId="{8383B5BD-04F7-0744-B44A-43EEF6713A57}" srcId="{907A9801-2B2A-CE47-AA28-EDD44E6B0879}" destId="{8456175B-C241-C945-BC11-6ED5FA460B8F}" srcOrd="1" destOrd="0" parTransId="{CE49EFB4-0AE7-6544-B6E2-D0E8EB628F2D}" sibTransId="{A391C838-5FE9-2B4C-9526-2DB584474644}"/>
    <dgm:cxn modelId="{449E0A94-1FC1-D241-BEB0-0F764A842F0A}" type="presOf" srcId="{7E382096-CBAE-5340-8F82-4B94E19054C2}" destId="{EE725AB6-1939-BD4A-8FAA-EDB6002F7586}" srcOrd="1" destOrd="0" presId="urn:microsoft.com/office/officeart/2005/8/layout/venn2"/>
    <dgm:cxn modelId="{28CC9766-1CA8-7247-87EE-44EE2237C253}" type="presOf" srcId="{3450CEE5-C633-724B-A8FE-372B6914B3D6}" destId="{82AE809F-6207-304B-B6EE-48D4092D8353}" srcOrd="1" destOrd="0" presId="urn:microsoft.com/office/officeart/2005/8/layout/venn2"/>
    <dgm:cxn modelId="{B89732E5-F65D-2641-BA1C-1E66ED8D722E}" type="presOf" srcId="{091FC5FD-3663-BE49-8F3C-4B6619E3C861}" destId="{7F4ACA56-99CB-F841-896C-C55721E09E14}" srcOrd="0" destOrd="0" presId="urn:microsoft.com/office/officeart/2005/8/layout/venn2"/>
    <dgm:cxn modelId="{951CF081-5DA3-E049-808B-3C0E6DC999D7}" srcId="{907A9801-2B2A-CE47-AA28-EDD44E6B0879}" destId="{12ED4EC2-2E63-0549-8A37-38BC9882BFC2}" srcOrd="0" destOrd="0" parTransId="{9B0C8653-297A-1C4C-9412-FBFFB1E01E87}" sibTransId="{A7F05E95-5245-204D-9B76-AE904DDF2192}"/>
    <dgm:cxn modelId="{AEFBE933-933E-484A-9E9B-2812C5A4FC51}" type="presOf" srcId="{091FC5FD-3663-BE49-8F3C-4B6619E3C861}" destId="{3EC88E86-3B50-FA41-96A1-761E1232CAEB}" srcOrd="1" destOrd="0" presId="urn:microsoft.com/office/officeart/2005/8/layout/venn2"/>
    <dgm:cxn modelId="{DA0FD13C-3DBA-B948-89B7-BFE5FB1A0DFE}" type="presOf" srcId="{907A9801-2B2A-CE47-AA28-EDD44E6B0879}" destId="{3ADC5E08-B687-2E42-BDDA-4EE93460B8F5}" srcOrd="0" destOrd="0" presId="urn:microsoft.com/office/officeart/2005/8/layout/venn2"/>
    <dgm:cxn modelId="{6295095C-9CA0-814F-BD43-64416AFBFB32}" srcId="{907A9801-2B2A-CE47-AA28-EDD44E6B0879}" destId="{091FC5FD-3663-BE49-8F3C-4B6619E3C861}" srcOrd="6" destOrd="0" parTransId="{FF98B9CB-6309-A74E-A5FD-5368AE52821C}" sibTransId="{33E15A68-7010-A44B-9C05-FE01AD64DDEE}"/>
    <dgm:cxn modelId="{243FD073-328B-174B-99E7-8B1049853CE0}" type="presOf" srcId="{B3C96205-2AE0-7440-B540-4D77AC9757BE}" destId="{18310F10-269D-F149-9A60-3EEEDEF2F295}" srcOrd="0" destOrd="0" presId="urn:microsoft.com/office/officeart/2005/8/layout/venn2"/>
    <dgm:cxn modelId="{BCE61EE7-77FD-B34A-A29F-B800ACFE7218}" type="presOf" srcId="{7E382096-CBAE-5340-8F82-4B94E19054C2}" destId="{4DDAB0A4-8D68-8846-8CFE-71DE3CE99513}" srcOrd="0" destOrd="0" presId="urn:microsoft.com/office/officeart/2005/8/layout/venn2"/>
    <dgm:cxn modelId="{86ACEE63-181B-344C-9FCA-225E097924EA}" type="presOf" srcId="{12ED4EC2-2E63-0549-8A37-38BC9882BFC2}" destId="{E6AF9E57-2EED-A148-8AF2-5C43E847347A}" srcOrd="0" destOrd="0" presId="urn:microsoft.com/office/officeart/2005/8/layout/venn2"/>
    <dgm:cxn modelId="{3CA6CE7C-7113-864C-BB93-219D4C0579F8}" type="presOf" srcId="{12ED4EC2-2E63-0549-8A37-38BC9882BFC2}" destId="{DD9D658B-72BF-574E-A46D-F066F9438AB1}" srcOrd="1" destOrd="0" presId="urn:microsoft.com/office/officeart/2005/8/layout/venn2"/>
    <dgm:cxn modelId="{4CCD7978-7DC0-424E-AE2C-E14CFAC41D5A}" srcId="{907A9801-2B2A-CE47-AA28-EDD44E6B0879}" destId="{6C8DC586-122F-8E47-957A-B2310BA62F97}" srcOrd="3" destOrd="0" parTransId="{A1025278-DE6B-2245-B311-2694A1EA5EA6}" sibTransId="{E60A5B40-BA5D-984D-8084-3F9891593813}"/>
    <dgm:cxn modelId="{C65DE6EF-1A7A-7A4E-9F29-2E40FA70D77E}" type="presOf" srcId="{6C8DC586-122F-8E47-957A-B2310BA62F97}" destId="{55FCD819-F29D-DA4F-8C16-E004A5DFD810}" srcOrd="0" destOrd="0" presId="urn:microsoft.com/office/officeart/2005/8/layout/venn2"/>
    <dgm:cxn modelId="{BAD3155C-A228-AB4F-B512-B93D9A43302F}" type="presParOf" srcId="{3ADC5E08-B687-2E42-BDDA-4EE93460B8F5}" destId="{97D4FC83-192C-6346-9998-503D49FA73FE}" srcOrd="0" destOrd="0" presId="urn:microsoft.com/office/officeart/2005/8/layout/venn2"/>
    <dgm:cxn modelId="{9D1E77E1-F299-914A-8B29-C65DD001ECEB}" type="presParOf" srcId="{97D4FC83-192C-6346-9998-503D49FA73FE}" destId="{E6AF9E57-2EED-A148-8AF2-5C43E847347A}" srcOrd="0" destOrd="0" presId="urn:microsoft.com/office/officeart/2005/8/layout/venn2"/>
    <dgm:cxn modelId="{F895843A-019A-554A-8EBB-EDFB93ED7911}" type="presParOf" srcId="{97D4FC83-192C-6346-9998-503D49FA73FE}" destId="{DD9D658B-72BF-574E-A46D-F066F9438AB1}" srcOrd="1" destOrd="0" presId="urn:microsoft.com/office/officeart/2005/8/layout/venn2"/>
    <dgm:cxn modelId="{BFCF0BD4-CDD5-EE41-971A-98A5CDCD043B}" type="presParOf" srcId="{3ADC5E08-B687-2E42-BDDA-4EE93460B8F5}" destId="{A7EABBE3-8435-C644-B4AB-8BF2A6439B07}" srcOrd="1" destOrd="0" presId="urn:microsoft.com/office/officeart/2005/8/layout/venn2"/>
    <dgm:cxn modelId="{D346CACC-46F3-CB45-9161-F35DB3CFCD96}" type="presParOf" srcId="{A7EABBE3-8435-C644-B4AB-8BF2A6439B07}" destId="{E2D1E652-B3DF-CD48-8A95-109B804A9E0B}" srcOrd="0" destOrd="0" presId="urn:microsoft.com/office/officeart/2005/8/layout/venn2"/>
    <dgm:cxn modelId="{F759E68F-27A3-6446-856F-39E109FA37F0}" type="presParOf" srcId="{A7EABBE3-8435-C644-B4AB-8BF2A6439B07}" destId="{71E52671-1207-1B40-85CF-8B4295C4580E}" srcOrd="1" destOrd="0" presId="urn:microsoft.com/office/officeart/2005/8/layout/venn2"/>
    <dgm:cxn modelId="{11EFE2A9-0AA5-6C47-A096-350E3EC40EE9}" type="presParOf" srcId="{3ADC5E08-B687-2E42-BDDA-4EE93460B8F5}" destId="{8B5A783C-9873-B14A-B672-409030A06426}" srcOrd="2" destOrd="0" presId="urn:microsoft.com/office/officeart/2005/8/layout/venn2"/>
    <dgm:cxn modelId="{330B01C6-1441-A744-97D6-35BEDD716714}" type="presParOf" srcId="{8B5A783C-9873-B14A-B672-409030A06426}" destId="{18310F10-269D-F149-9A60-3EEEDEF2F295}" srcOrd="0" destOrd="0" presId="urn:microsoft.com/office/officeart/2005/8/layout/venn2"/>
    <dgm:cxn modelId="{CD488FC8-807E-4248-82AB-24B8CFA2C248}" type="presParOf" srcId="{8B5A783C-9873-B14A-B672-409030A06426}" destId="{D7223579-0AFC-7B4B-9521-52BBEF8F7A53}" srcOrd="1" destOrd="0" presId="urn:microsoft.com/office/officeart/2005/8/layout/venn2"/>
    <dgm:cxn modelId="{D6A97F26-3E42-7540-A7F8-7C3A67D16C44}" type="presParOf" srcId="{3ADC5E08-B687-2E42-BDDA-4EE93460B8F5}" destId="{B1DCF7A7-507B-3844-8478-A3995D99A15F}" srcOrd="3" destOrd="0" presId="urn:microsoft.com/office/officeart/2005/8/layout/venn2"/>
    <dgm:cxn modelId="{25ED08A9-9D32-0147-A7D4-9EFEB412ADDA}" type="presParOf" srcId="{B1DCF7A7-507B-3844-8478-A3995D99A15F}" destId="{55FCD819-F29D-DA4F-8C16-E004A5DFD810}" srcOrd="0" destOrd="0" presId="urn:microsoft.com/office/officeart/2005/8/layout/venn2"/>
    <dgm:cxn modelId="{1347A940-5CDD-EA4D-8856-4C447743B4E4}" type="presParOf" srcId="{B1DCF7A7-507B-3844-8478-A3995D99A15F}" destId="{8ADE93CF-FD9F-C548-BCE7-A4B40E1F18E7}" srcOrd="1" destOrd="0" presId="urn:microsoft.com/office/officeart/2005/8/layout/venn2"/>
    <dgm:cxn modelId="{C02BF4D4-4A19-9943-86D6-119E9AE4FE69}" type="presParOf" srcId="{3ADC5E08-B687-2E42-BDDA-4EE93460B8F5}" destId="{BF609341-CEB7-9C41-8F4A-C8457493DF8A}" srcOrd="4" destOrd="0" presId="urn:microsoft.com/office/officeart/2005/8/layout/venn2"/>
    <dgm:cxn modelId="{C56ADFEA-AA36-AD4E-BC3D-A32C297AE1AA}" type="presParOf" srcId="{BF609341-CEB7-9C41-8F4A-C8457493DF8A}" destId="{4DDAB0A4-8D68-8846-8CFE-71DE3CE99513}" srcOrd="0" destOrd="0" presId="urn:microsoft.com/office/officeart/2005/8/layout/venn2"/>
    <dgm:cxn modelId="{34B175C2-18CA-4A48-86B4-0CBF6D89AF4E}" type="presParOf" srcId="{BF609341-CEB7-9C41-8F4A-C8457493DF8A}" destId="{EE725AB6-1939-BD4A-8FAA-EDB6002F7586}" srcOrd="1" destOrd="0" presId="urn:microsoft.com/office/officeart/2005/8/layout/venn2"/>
    <dgm:cxn modelId="{B7916847-C52F-3A4E-9D1F-FA91DBF4A626}" type="presParOf" srcId="{3ADC5E08-B687-2E42-BDDA-4EE93460B8F5}" destId="{6A6B5096-10CC-E143-8E61-7B52BBA0BA8C}" srcOrd="5" destOrd="0" presId="urn:microsoft.com/office/officeart/2005/8/layout/venn2"/>
    <dgm:cxn modelId="{AA6EECA8-E15E-C844-A9FE-00209CCD1FA9}" type="presParOf" srcId="{6A6B5096-10CC-E143-8E61-7B52BBA0BA8C}" destId="{FD47FE6E-A7EF-9A4D-838C-41CDF3205850}" srcOrd="0" destOrd="0" presId="urn:microsoft.com/office/officeart/2005/8/layout/venn2"/>
    <dgm:cxn modelId="{50780FF0-21BB-094C-BEDC-90E5C0A4ACB0}" type="presParOf" srcId="{6A6B5096-10CC-E143-8E61-7B52BBA0BA8C}" destId="{82AE809F-6207-304B-B6EE-48D4092D8353}" srcOrd="1" destOrd="0" presId="urn:microsoft.com/office/officeart/2005/8/layout/venn2"/>
    <dgm:cxn modelId="{CBB106BA-08CE-6E48-B0CC-27A50452BA08}" type="presParOf" srcId="{3ADC5E08-B687-2E42-BDDA-4EE93460B8F5}" destId="{B6032725-DD55-BF45-8734-6426990F5029}" srcOrd="6" destOrd="0" presId="urn:microsoft.com/office/officeart/2005/8/layout/venn2"/>
    <dgm:cxn modelId="{DD1BDDA2-D7FB-4640-832F-117E356DEC41}" type="presParOf" srcId="{B6032725-DD55-BF45-8734-6426990F5029}" destId="{7F4ACA56-99CB-F841-896C-C55721E09E14}" srcOrd="0" destOrd="0" presId="urn:microsoft.com/office/officeart/2005/8/layout/venn2"/>
    <dgm:cxn modelId="{46E07BB9-BCB1-BE4F-9339-D5908AF00004}" type="presParOf" srcId="{B6032725-DD55-BF45-8734-6426990F5029}" destId="{3EC88E86-3B50-FA41-96A1-761E1232CAE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F9E57-2EED-A148-8AF2-5C43E847347A}">
      <dsp:nvSpPr>
        <dsp:cNvPr id="0" name=""/>
        <dsp:cNvSpPr/>
      </dsp:nvSpPr>
      <dsp:spPr>
        <a:xfrm>
          <a:off x="150812" y="-25796"/>
          <a:ext cx="5794375" cy="5794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latin typeface="Arial"/>
              <a:cs typeface="Arial"/>
            </a:rPr>
            <a:t>Society</a:t>
          </a:r>
          <a:endParaRPr lang="en-US" sz="1050" b="1" kern="1200" dirty="0">
            <a:latin typeface="Arial"/>
            <a:cs typeface="Arial"/>
          </a:endParaRPr>
        </a:p>
      </dsp:txBody>
      <dsp:txXfrm>
        <a:off x="1961554" y="263922"/>
        <a:ext cx="2172890" cy="579437"/>
      </dsp:txXfrm>
    </dsp:sp>
    <dsp:sp modelId="{E2D1E652-B3DF-CD48-8A95-109B804A9E0B}">
      <dsp:nvSpPr>
        <dsp:cNvPr id="0" name=""/>
        <dsp:cNvSpPr/>
      </dsp:nvSpPr>
      <dsp:spPr>
        <a:xfrm>
          <a:off x="585390" y="843359"/>
          <a:ext cx="4925218" cy="49252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latin typeface="Arial"/>
              <a:cs typeface="Arial"/>
            </a:rPr>
            <a:t>Local Community</a:t>
          </a:r>
          <a:endParaRPr lang="en-US" sz="1050" b="1" kern="1200" dirty="0">
            <a:latin typeface="Arial"/>
            <a:cs typeface="Arial"/>
          </a:endParaRPr>
        </a:p>
      </dsp:txBody>
      <dsp:txXfrm>
        <a:off x="1985999" y="1126559"/>
        <a:ext cx="2124000" cy="566400"/>
      </dsp:txXfrm>
    </dsp:sp>
    <dsp:sp modelId="{18310F10-269D-F149-9A60-3EEEDEF2F295}">
      <dsp:nvSpPr>
        <dsp:cNvPr id="0" name=""/>
        <dsp:cNvSpPr/>
      </dsp:nvSpPr>
      <dsp:spPr>
        <a:xfrm>
          <a:off x="1019968" y="1712515"/>
          <a:ext cx="4056062" cy="40560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latin typeface="Arial"/>
              <a:cs typeface="Arial"/>
            </a:rPr>
            <a:t>University</a:t>
          </a:r>
          <a:endParaRPr lang="en-US" sz="1050" b="1" kern="1200" dirty="0">
            <a:latin typeface="Arial"/>
            <a:cs typeface="Arial"/>
          </a:endParaRPr>
        </a:p>
      </dsp:txBody>
      <dsp:txXfrm>
        <a:off x="1998493" y="1992384"/>
        <a:ext cx="2099012" cy="559736"/>
      </dsp:txXfrm>
    </dsp:sp>
    <dsp:sp modelId="{55FCD819-F29D-DA4F-8C16-E004A5DFD810}">
      <dsp:nvSpPr>
        <dsp:cNvPr id="0" name=""/>
        <dsp:cNvSpPr/>
      </dsp:nvSpPr>
      <dsp:spPr>
        <a:xfrm>
          <a:off x="1454546" y="2581672"/>
          <a:ext cx="3186906" cy="318690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latin typeface="Arial"/>
              <a:cs typeface="Arial"/>
            </a:rPr>
            <a:t>School / Faculty</a:t>
          </a:r>
          <a:endParaRPr lang="en-US" sz="1050" b="1" kern="1200" dirty="0">
            <a:latin typeface="Arial"/>
            <a:cs typeface="Arial"/>
          </a:endParaRPr>
        </a:p>
      </dsp:txBody>
      <dsp:txXfrm>
        <a:off x="2187535" y="2868493"/>
        <a:ext cx="1720929" cy="573643"/>
      </dsp:txXfrm>
    </dsp:sp>
    <dsp:sp modelId="{4DDAB0A4-8D68-8846-8CFE-71DE3CE99513}">
      <dsp:nvSpPr>
        <dsp:cNvPr id="0" name=""/>
        <dsp:cNvSpPr/>
      </dsp:nvSpPr>
      <dsp:spPr>
        <a:xfrm>
          <a:off x="1889125" y="3450828"/>
          <a:ext cx="2317750" cy="23177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latin typeface="Arial"/>
              <a:cs typeface="Arial"/>
            </a:rPr>
            <a:t>Course / Student Colleagues</a:t>
          </a:r>
          <a:endParaRPr lang="en-US" sz="1050" b="1" kern="1200" dirty="0">
            <a:latin typeface="Arial"/>
            <a:cs typeface="Arial"/>
          </a:endParaRPr>
        </a:p>
      </dsp:txBody>
      <dsp:txXfrm>
        <a:off x="2294731" y="3740547"/>
        <a:ext cx="1506537" cy="579437"/>
      </dsp:txXfrm>
    </dsp:sp>
    <dsp:sp modelId="{FD47FE6E-A7EF-9A4D-838C-41CDF3205850}">
      <dsp:nvSpPr>
        <dsp:cNvPr id="0" name=""/>
        <dsp:cNvSpPr/>
      </dsp:nvSpPr>
      <dsp:spPr>
        <a:xfrm>
          <a:off x="2323703" y="4319984"/>
          <a:ext cx="1448593" cy="14485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latin typeface="Arial"/>
              <a:cs typeface="Arial"/>
            </a:rPr>
            <a:t>Module</a:t>
          </a:r>
          <a:endParaRPr lang="en-US" sz="1050" b="1" kern="1200" dirty="0">
            <a:latin typeface="Arial"/>
            <a:cs typeface="Arial"/>
          </a:endParaRPr>
        </a:p>
      </dsp:txBody>
      <dsp:txXfrm>
        <a:off x="2555478" y="4536549"/>
        <a:ext cx="985043" cy="349111"/>
      </dsp:txXfrm>
    </dsp:sp>
    <dsp:sp modelId="{7F4ACA56-99CB-F841-896C-C55721E09E14}">
      <dsp:nvSpPr>
        <dsp:cNvPr id="0" name=""/>
        <dsp:cNvSpPr/>
      </dsp:nvSpPr>
      <dsp:spPr>
        <a:xfrm>
          <a:off x="2317747" y="4847829"/>
          <a:ext cx="1460504" cy="9723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latin typeface="Arial"/>
              <a:cs typeface="Arial"/>
            </a:rPr>
            <a:t>Your University Experience</a:t>
          </a:r>
          <a:endParaRPr lang="en-US" sz="1050" b="1" kern="1200" dirty="0">
            <a:latin typeface="Arial"/>
            <a:cs typeface="Arial"/>
          </a:endParaRPr>
        </a:p>
      </dsp:txBody>
      <dsp:txXfrm>
        <a:off x="2531633" y="5090914"/>
        <a:ext cx="1032732" cy="486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51EC0-F64F-7C40-8867-9993B3830B10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A2AF6-26E1-EE46-89F7-2FD02245F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026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Apologies</a:t>
            </a:r>
            <a:r>
              <a:rPr lang="en-US" baseline="0" dirty="0" smtClean="0"/>
              <a:t> for any repetition – familiar faces</a:t>
            </a:r>
          </a:p>
          <a:p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Retrospective look back at how we approach student partnership – whistle stop</a:t>
            </a:r>
            <a:r>
              <a:rPr lang="en-US" baseline="0" dirty="0" smtClean="0"/>
              <a:t> – much more detail available – </a:t>
            </a:r>
            <a:r>
              <a:rPr lang="en-US" baseline="0" dirty="0" err="1" smtClean="0"/>
              <a:t>ELGAN</a:t>
            </a:r>
            <a:r>
              <a:rPr lang="en-US" baseline="0" dirty="0" smtClean="0"/>
              <a:t> HUGHES </a:t>
            </a: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759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Create a framework for staff and students to operate within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 small</a:t>
            </a:r>
          </a:p>
          <a:p>
            <a:endParaRPr lang="en-US" baseline="0" dirty="0" smtClean="0"/>
          </a:p>
          <a:p>
            <a:r>
              <a:rPr lang="en-US" baseline="0" dirty="0" smtClean="0"/>
              <a:t>Balance of doing and thinking </a:t>
            </a:r>
          </a:p>
          <a:p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Trust</a:t>
            </a:r>
            <a:r>
              <a:rPr lang="en-US" baseline="0" dirty="0" smtClean="0"/>
              <a:t> your students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61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as change agents in many spheres of influence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28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real set of principle per se</a:t>
            </a:r>
          </a:p>
          <a:p>
            <a:endParaRPr lang="en-US" dirty="0" smtClean="0"/>
          </a:p>
          <a:p>
            <a:r>
              <a:rPr lang="en-US" dirty="0" err="1" smtClean="0"/>
              <a:t>NSS</a:t>
            </a:r>
            <a:r>
              <a:rPr lang="en-US" dirty="0" smtClean="0"/>
              <a:t> feedback</a:t>
            </a:r>
            <a:r>
              <a:rPr lang="en-US" baseline="0" dirty="0" smtClean="0"/>
              <a:t> – Learning Communities, Student Voice, Relationship with Staff, Assessment &amp; Feedback </a:t>
            </a:r>
          </a:p>
          <a:p>
            <a:endParaRPr lang="en-US" baseline="0" dirty="0" smtClean="0"/>
          </a:p>
          <a:p>
            <a:r>
              <a:rPr lang="en-US" baseline="0" dirty="0" smtClean="0"/>
              <a:t>Michael Fielding’s paper – List of conditions that support change agency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 and Institutional relationship – key driver for our change in culture – ‘them and us culture’ embodied the relationship of staff and students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61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started off very much in the </a:t>
            </a:r>
            <a:r>
              <a:rPr lang="en-US" dirty="0" err="1" smtClean="0"/>
              <a:t>L&amp;T</a:t>
            </a:r>
            <a:r>
              <a:rPr lang="en-US" dirty="0" smtClean="0"/>
              <a:t> domain matching students and staff within projects to develop learning communities, pedagogical development and identifying</a:t>
            </a:r>
            <a:r>
              <a:rPr lang="en-US" baseline="0" dirty="0" smtClean="0"/>
              <a:t> students as key vehicles for change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this has now broadened into wider student engagement activity including joint Welcome Week activity, induction &amp; orientation, </a:t>
            </a:r>
            <a:r>
              <a:rPr lang="en-US" baseline="0" dirty="0" err="1" smtClean="0"/>
              <a:t>NSS</a:t>
            </a:r>
            <a:r>
              <a:rPr lang="en-US" baseline="0" dirty="0" smtClean="0"/>
              <a:t> promotion, developing a sports strategy, Learning and Teaching Awards, a myriad of working groups and establishing students and the student voice at the heart of what we do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61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dirty="0" smtClean="0"/>
              <a:t>Our</a:t>
            </a:r>
            <a:r>
              <a:rPr lang="en-US" baseline="0" dirty="0" smtClean="0"/>
              <a:t> strategic approach – in hindsight!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61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dirty="0" smtClean="0"/>
              <a:t>Our</a:t>
            </a:r>
            <a:r>
              <a:rPr lang="en-US" baseline="0" dirty="0" smtClean="0"/>
              <a:t> strategic approach – in hindsight!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61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dirty="0" smtClean="0"/>
              <a:t>Our</a:t>
            </a:r>
            <a:r>
              <a:rPr lang="en-US" baseline="0" dirty="0" smtClean="0"/>
              <a:t> strategic approach – in hindsight!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61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61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61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A2AF6-26E1-EE46-89F7-2FD02245F8E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61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99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54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154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085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604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96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14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6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5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447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215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DEEDB-4BAD-DA43-A7A4-D0DA06617E0E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9897C-6530-4B4A-A9A3-D73D64BA9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942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72" y="1756594"/>
            <a:ext cx="84354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kern="500" spc="-80" dirty="0">
                <a:solidFill>
                  <a:schemeClr val="bg1"/>
                </a:solidFill>
                <a:latin typeface="Arial"/>
                <a:cs typeface="Arial"/>
              </a:rPr>
              <a:t>Relating the </a:t>
            </a:r>
            <a:r>
              <a:rPr lang="en-US" sz="6000" b="1" kern="500" spc="-80" dirty="0" smtClean="0">
                <a:solidFill>
                  <a:schemeClr val="bg1"/>
                </a:solidFill>
                <a:latin typeface="Arial"/>
                <a:cs typeface="Arial"/>
              </a:rPr>
              <a:t>principles…a quick case study of BCU</a:t>
            </a:r>
          </a:p>
        </p:txBody>
      </p:sp>
    </p:spTree>
    <p:extLst>
      <p:ext uri="{BB962C8B-B14F-4D97-AF65-F5344CB8AC3E}">
        <p14:creationId xmlns:p14="http://schemas.microsoft.com/office/powerpoint/2010/main" xmlns="" val="13815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72" y="1054367"/>
            <a:ext cx="843545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AEEF"/>
                </a:solidFill>
                <a:latin typeface="Arial"/>
                <a:cs typeface="Arial"/>
              </a:rPr>
              <a:t>Students are more than students</a:t>
            </a:r>
          </a:p>
          <a:p>
            <a:endParaRPr lang="en-US" sz="2400" dirty="0" smtClean="0">
              <a:solidFill>
                <a:srgbClr val="00AEEF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Mentor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Partner</a:t>
            </a:r>
          </a:p>
          <a:p>
            <a:pPr marL="1485900" lvl="2" indent="-571500">
              <a:buFont typeface="Arial"/>
              <a:buChar char="•"/>
            </a:pPr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Collaborator</a:t>
            </a:r>
          </a:p>
          <a:p>
            <a:pPr marL="1943100" lvl="3" indent="-571500">
              <a:buFont typeface="Arial"/>
              <a:buChar char="•"/>
            </a:pPr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Expert</a:t>
            </a:r>
          </a:p>
          <a:p>
            <a:pPr marL="2400300" lvl="4" indent="-571500">
              <a:buFont typeface="Arial"/>
              <a:buChar char="•"/>
            </a:pPr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Change Agent</a:t>
            </a:r>
          </a:p>
          <a:p>
            <a:pPr marL="2857500" lvl="5" indent="-571500">
              <a:buFont typeface="Arial"/>
              <a:buChar char="•"/>
            </a:pPr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Employee</a:t>
            </a:r>
          </a:p>
          <a:p>
            <a:pPr marL="3314700" lvl="6" indent="-571500">
              <a:buFont typeface="Arial"/>
              <a:buChar char="•"/>
            </a:pPr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Evaluator / Reviewer</a:t>
            </a:r>
          </a:p>
          <a:p>
            <a:pPr marL="3771900" lvl="7" indent="-571500">
              <a:buFont typeface="Arial"/>
              <a:buChar char="•"/>
            </a:pPr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Representative</a:t>
            </a:r>
          </a:p>
          <a:p>
            <a:pPr marL="4229100" lvl="8" indent="-571500">
              <a:buFont typeface="Arial"/>
              <a:buChar char="•"/>
            </a:pPr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Leader (Academic / non-		Academic)</a:t>
            </a:r>
          </a:p>
          <a:p>
            <a:pPr lvl="8"/>
            <a:r>
              <a:rPr lang="en-US" sz="2400" dirty="0" smtClean="0">
                <a:solidFill>
                  <a:srgbClr val="00AEEF"/>
                </a:solidFill>
                <a:latin typeface="Arial"/>
                <a:cs typeface="Arial"/>
              </a:rPr>
              <a:t>		</a:t>
            </a:r>
            <a:endParaRPr lang="en-US" sz="2400" dirty="0">
              <a:solidFill>
                <a:srgbClr val="00AEEF"/>
              </a:solidFill>
              <a:latin typeface="Arial"/>
              <a:cs typeface="Arial"/>
            </a:endParaRPr>
          </a:p>
          <a:p>
            <a:endParaRPr lang="en-US" sz="2000" dirty="0">
              <a:solidFill>
                <a:srgbClr val="00AEE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4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"/>
            <a:ext cx="9144000" cy="647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4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917428822"/>
              </p:ext>
            </p:extLst>
          </p:nvPr>
        </p:nvGraphicFramePr>
        <p:xfrm>
          <a:off x="1524000" y="460375"/>
          <a:ext cx="6096000" cy="5794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297086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72" y="1417922"/>
            <a:ext cx="843545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kern="500" spc="-80" dirty="0" smtClean="0">
                <a:solidFill>
                  <a:srgbClr val="00AEEF"/>
                </a:solidFill>
                <a:latin typeface="Arial"/>
                <a:cs typeface="Arial"/>
              </a:rPr>
              <a:t>We didn’t have any principles!</a:t>
            </a:r>
          </a:p>
          <a:p>
            <a:pPr marL="857250" indent="-857250">
              <a:buFont typeface="Arial"/>
              <a:buChar char="•"/>
            </a:pPr>
            <a:endParaRPr lang="en-US" sz="4000" b="1" kern="500" spc="-80" dirty="0">
              <a:solidFill>
                <a:srgbClr val="00AEEF"/>
              </a:solidFill>
              <a:latin typeface="Arial"/>
              <a:cs typeface="Arial"/>
            </a:endParaRPr>
          </a:p>
          <a:p>
            <a:pPr marL="857250" indent="-857250">
              <a:buFont typeface="Arial"/>
              <a:buChar char="•"/>
            </a:pPr>
            <a:r>
              <a:rPr lang="en-US" sz="4000" b="1" kern="500" spc="-80" dirty="0" err="1" smtClean="0">
                <a:solidFill>
                  <a:srgbClr val="00AEEF"/>
                </a:solidFill>
                <a:latin typeface="Arial"/>
                <a:cs typeface="Arial"/>
              </a:rPr>
              <a:t>NSS</a:t>
            </a:r>
            <a:r>
              <a:rPr lang="en-US" sz="4000" b="1" kern="500" spc="-80" dirty="0" smtClean="0">
                <a:solidFill>
                  <a:srgbClr val="00AEEF"/>
                </a:solidFill>
                <a:latin typeface="Arial"/>
                <a:cs typeface="Arial"/>
              </a:rPr>
              <a:t> Feedback</a:t>
            </a:r>
          </a:p>
          <a:p>
            <a:pPr marL="857250" indent="-857250">
              <a:buFont typeface="Arial"/>
              <a:buChar char="•"/>
            </a:pPr>
            <a:r>
              <a:rPr lang="en-US" sz="4000" b="1" kern="500" spc="-80" dirty="0" smtClean="0">
                <a:solidFill>
                  <a:srgbClr val="00AEEF"/>
                </a:solidFill>
                <a:latin typeface="Arial"/>
                <a:cs typeface="Arial"/>
              </a:rPr>
              <a:t>Fielding (2001) ‘Students as radical agents of change’ </a:t>
            </a:r>
          </a:p>
          <a:p>
            <a:r>
              <a:rPr lang="en-US" sz="6000" b="1" kern="500" spc="-8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6000" b="1" kern="500" spc="-8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090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72" y="1417922"/>
            <a:ext cx="84354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kern="500" spc="-80" dirty="0" smtClean="0">
                <a:solidFill>
                  <a:srgbClr val="00AEEF"/>
                </a:solidFill>
                <a:latin typeface="Arial"/>
                <a:cs typeface="Arial"/>
              </a:rPr>
              <a:t>…but if we were looking for some…</a:t>
            </a:r>
          </a:p>
          <a:p>
            <a:pPr marL="857250" indent="-857250">
              <a:buFont typeface="Arial"/>
              <a:buChar char="•"/>
            </a:pPr>
            <a:endParaRPr lang="en-US" sz="4000" b="1" kern="500" spc="-80" dirty="0">
              <a:solidFill>
                <a:srgbClr val="00AEEF"/>
              </a:solidFill>
              <a:latin typeface="Arial"/>
              <a:cs typeface="Arial"/>
            </a:endParaRPr>
          </a:p>
          <a:p>
            <a:r>
              <a:rPr lang="en-US" sz="5000" b="1" kern="500" spc="-80" dirty="0" smtClean="0">
                <a:solidFill>
                  <a:srgbClr val="00AEEF"/>
                </a:solidFill>
                <a:latin typeface="Arial"/>
                <a:cs typeface="Arial"/>
              </a:rPr>
              <a:t>		…these would be great!</a:t>
            </a:r>
          </a:p>
          <a:p>
            <a:r>
              <a:rPr lang="en-US" sz="6000" b="1" kern="500" spc="-8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6000" b="1" kern="500" spc="-8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412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99492" y="1974385"/>
            <a:ext cx="8444508" cy="3170099"/>
            <a:chOff x="699492" y="1974385"/>
            <a:chExt cx="8444508" cy="3170099"/>
          </a:xfrm>
        </p:grpSpPr>
        <p:sp>
          <p:nvSpPr>
            <p:cNvPr id="15" name="TextBox 14"/>
            <p:cNvSpPr txBox="1"/>
            <p:nvPr/>
          </p:nvSpPr>
          <p:spPr>
            <a:xfrm>
              <a:off x="4152469" y="1974385"/>
              <a:ext cx="4991531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2000" b="1" dirty="0" smtClean="0">
                  <a:solidFill>
                    <a:srgbClr val="00AEEF"/>
                  </a:solidFill>
                  <a:latin typeface="Arial"/>
                  <a:cs typeface="Arial"/>
                </a:rPr>
                <a:t>1 – Strategic / Philosophical Alliances</a:t>
              </a:r>
            </a:p>
            <a:p>
              <a:pPr defTabSz="457200"/>
              <a:r>
                <a:rPr lang="en-US" sz="2000" dirty="0">
                  <a:solidFill>
                    <a:srgbClr val="00AEEF"/>
                  </a:solidFill>
                  <a:latin typeface="Arial"/>
                  <a:cs typeface="Arial"/>
                </a:rPr>
                <a:t>	</a:t>
              </a:r>
              <a:r>
                <a:rPr lang="en-US" sz="2000" dirty="0" smtClean="0">
                  <a:solidFill>
                    <a:srgbClr val="00AEEF"/>
                  </a:solidFill>
                  <a:latin typeface="Arial"/>
                  <a:cs typeface="Arial"/>
                </a:rPr>
                <a:t>E.g.. Joint strategic plans / Shared 	Values / Ability to challenge</a:t>
              </a:r>
            </a:p>
            <a:p>
              <a:pPr defTabSz="457200"/>
              <a:endParaRPr lang="en-US" sz="2000" dirty="0">
                <a:solidFill>
                  <a:srgbClr val="00AEEF"/>
                </a:solidFill>
                <a:latin typeface="Arial"/>
                <a:cs typeface="Arial"/>
              </a:endParaRPr>
            </a:p>
            <a:p>
              <a:pPr defTabSz="457200"/>
              <a:r>
                <a:rPr lang="en-US" sz="2000" b="1" dirty="0" smtClean="0">
                  <a:solidFill>
                    <a:srgbClr val="00AEEF"/>
                  </a:solidFill>
                  <a:latin typeface="Arial"/>
                  <a:cs typeface="Arial"/>
                </a:rPr>
                <a:t>2 – People / Operational Alliances</a:t>
              </a:r>
            </a:p>
            <a:p>
              <a:pPr defTabSz="457200"/>
              <a:r>
                <a:rPr lang="en-US" sz="2000" dirty="0">
                  <a:solidFill>
                    <a:srgbClr val="00AEEF"/>
                  </a:solidFill>
                  <a:latin typeface="Arial"/>
                  <a:cs typeface="Arial"/>
                </a:rPr>
                <a:t>	</a:t>
              </a:r>
              <a:r>
                <a:rPr lang="en-US" sz="2000" dirty="0" smtClean="0">
                  <a:solidFill>
                    <a:srgbClr val="00AEEF"/>
                  </a:solidFill>
                  <a:latin typeface="Arial"/>
                  <a:cs typeface="Arial"/>
                </a:rPr>
                <a:t>E.g.. Shared roles / Co- Project 	Management and Ownership</a:t>
              </a:r>
            </a:p>
            <a:p>
              <a:pPr defTabSz="457200"/>
              <a:endParaRPr lang="en-US" sz="2000" dirty="0">
                <a:solidFill>
                  <a:srgbClr val="00AEEF"/>
                </a:solidFill>
                <a:latin typeface="Arial"/>
                <a:cs typeface="Arial"/>
              </a:endParaRPr>
            </a:p>
            <a:p>
              <a:pPr defTabSz="457200"/>
              <a:r>
                <a:rPr lang="en-US" sz="2000" b="1" dirty="0" smtClean="0">
                  <a:solidFill>
                    <a:srgbClr val="00AEEF"/>
                  </a:solidFill>
                  <a:latin typeface="Arial"/>
                  <a:cs typeface="Arial"/>
                </a:rPr>
                <a:t>3 – Project / Front line Alliances</a:t>
              </a:r>
            </a:p>
            <a:p>
              <a:pPr defTabSz="457200"/>
              <a:r>
                <a:rPr lang="en-US" sz="2000" dirty="0">
                  <a:solidFill>
                    <a:srgbClr val="00AEEF"/>
                  </a:solidFill>
                  <a:latin typeface="Arial"/>
                  <a:cs typeface="Arial"/>
                </a:rPr>
                <a:t>	</a:t>
              </a:r>
              <a:r>
                <a:rPr lang="en-US" sz="2000" dirty="0" smtClean="0">
                  <a:solidFill>
                    <a:srgbClr val="00AEEF"/>
                  </a:solidFill>
                  <a:latin typeface="Arial"/>
                  <a:cs typeface="Arial"/>
                </a:rPr>
                <a:t>E.g.. Joint projects</a:t>
              </a:r>
              <a:endParaRPr lang="en-US" sz="2000" dirty="0">
                <a:solidFill>
                  <a:srgbClr val="00AEEF"/>
                </a:solidFill>
                <a:latin typeface="Arial"/>
                <a:cs typeface="Arial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699492" y="2125967"/>
              <a:ext cx="3110892" cy="2554545"/>
              <a:chOff x="699492" y="2547209"/>
              <a:chExt cx="3110892" cy="2554545"/>
            </a:xfrm>
          </p:grpSpPr>
          <p:sp>
            <p:nvSpPr>
              <p:cNvPr id="17" name="Isosceles Triangle 16"/>
              <p:cNvSpPr/>
              <p:nvPr/>
            </p:nvSpPr>
            <p:spPr>
              <a:xfrm>
                <a:off x="699492" y="2547209"/>
                <a:ext cx="3110892" cy="2554545"/>
              </a:xfrm>
              <a:prstGeom prst="triangle">
                <a:avLst/>
              </a:prstGeom>
              <a:noFill/>
              <a:ln w="76200" cmpd="sng">
                <a:solidFill>
                  <a:srgbClr val="0092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dirty="0">
                  <a:ln>
                    <a:solidFill>
                      <a:srgbClr val="0092D2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254666" y="2720684"/>
                <a:ext cx="0" cy="2315391"/>
              </a:xfrm>
              <a:prstGeom prst="line">
                <a:avLst/>
              </a:prstGeom>
              <a:ln w="76200" cmpd="sng">
                <a:solidFill>
                  <a:srgbClr val="0092D2"/>
                </a:solidFill>
                <a:headEnd type="stealth"/>
                <a:tailEnd type="stealt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13432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43914" y="1471947"/>
            <a:ext cx="6382423" cy="4152307"/>
            <a:chOff x="1351019" y="1625821"/>
            <a:chExt cx="6382423" cy="4152307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2728499" y="2268885"/>
              <a:ext cx="3763447" cy="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Isosceles Triangle 8"/>
            <p:cNvSpPr/>
            <p:nvPr/>
          </p:nvSpPr>
          <p:spPr>
            <a:xfrm>
              <a:off x="1351019" y="2116485"/>
              <a:ext cx="2482993" cy="3127695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/>
                <a:cs typeface="Arial"/>
              </a:endParaRPr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5535666" y="2737556"/>
              <a:ext cx="1912559" cy="2506624"/>
            </a:xfrm>
            <a:prstGeom prst="triangle">
              <a:avLst>
                <a:gd name="adj" fmla="val 50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/>
                <a:cs typeface="Arial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43344" y="5408796"/>
              <a:ext cx="24829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prstClr val="black"/>
                  </a:solidFill>
                  <a:latin typeface="Arial"/>
                  <a:cs typeface="Arial"/>
                </a:rPr>
                <a:t>Students</a:t>
              </a:r>
              <a:endParaRPr lang="en-US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56998" y="1693188"/>
              <a:ext cx="2269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prstClr val="black"/>
                  </a:solidFill>
                  <a:latin typeface="Arial"/>
                  <a:cs typeface="Arial"/>
                </a:rPr>
                <a:t>SU – Executive</a:t>
              </a:r>
              <a:endParaRPr lang="en-US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51019" y="1625821"/>
              <a:ext cx="24829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prstClr val="black"/>
                  </a:solidFill>
                  <a:latin typeface="Arial"/>
                  <a:cs typeface="Arial"/>
                </a:rPr>
                <a:t>VC – University</a:t>
              </a:r>
              <a:endParaRPr lang="en-US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51019" y="5408796"/>
              <a:ext cx="24829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prstClr val="black"/>
                  </a:solidFill>
                  <a:latin typeface="Arial"/>
                  <a:cs typeface="Arial"/>
                </a:rPr>
                <a:t>Staff</a:t>
              </a:r>
              <a:endParaRPr lang="en-US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351019" y="2592034"/>
              <a:ext cx="2482993" cy="2153738"/>
              <a:chOff x="1351019" y="2493818"/>
              <a:chExt cx="2482993" cy="2153738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351019" y="2493818"/>
                <a:ext cx="2482993" cy="278121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66000"/>
                </a:schemeClr>
              </a:solidFill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prstClr val="white"/>
                    </a:solidFill>
                    <a:latin typeface="Arial"/>
                    <a:cs typeface="Arial"/>
                  </a:rPr>
                  <a:t>Committee </a:t>
                </a:r>
                <a:endParaRPr lang="en-US" dirty="0">
                  <a:solidFill>
                    <a:prstClr val="white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51019" y="3091212"/>
                <a:ext cx="2482993" cy="278121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66000"/>
                </a:schemeClr>
              </a:solidFill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prstClr val="white"/>
                    </a:solidFill>
                    <a:latin typeface="Arial"/>
                    <a:cs typeface="Arial"/>
                  </a:rPr>
                  <a:t>Committee </a:t>
                </a:r>
                <a:endParaRPr lang="en-US" dirty="0">
                  <a:solidFill>
                    <a:prstClr val="white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351019" y="3716417"/>
                <a:ext cx="2482993" cy="278121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66000"/>
                </a:schemeClr>
              </a:solidFill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prstClr val="white"/>
                    </a:solidFill>
                    <a:latin typeface="Arial"/>
                    <a:cs typeface="Arial"/>
                  </a:rPr>
                  <a:t>Committee </a:t>
                </a:r>
                <a:endParaRPr lang="en-US" dirty="0">
                  <a:solidFill>
                    <a:prstClr val="white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351019" y="4369435"/>
                <a:ext cx="2482993" cy="278121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66000"/>
                </a:schemeClr>
              </a:solidFill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prstClr val="white"/>
                    </a:solidFill>
                    <a:latin typeface="Arial"/>
                    <a:cs typeface="Arial"/>
                  </a:rPr>
                  <a:t>Committee </a:t>
                </a:r>
                <a:endParaRPr lang="en-US" dirty="0">
                  <a:solidFill>
                    <a:prstClr val="white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250449" y="3653648"/>
              <a:ext cx="2482993" cy="1355796"/>
              <a:chOff x="1503419" y="3628803"/>
              <a:chExt cx="2482993" cy="1171153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503419" y="3628803"/>
                <a:ext cx="2482993" cy="278121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66000"/>
                </a:schemeClr>
              </a:solidFill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prstClr val="white"/>
                    </a:solidFill>
                    <a:latin typeface="Arial"/>
                    <a:cs typeface="Arial"/>
                  </a:rPr>
                  <a:t>Committee </a:t>
                </a:r>
                <a:endParaRPr lang="en-US" dirty="0">
                  <a:solidFill>
                    <a:prstClr val="white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503419" y="4073457"/>
                <a:ext cx="2482993" cy="278121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66000"/>
                </a:schemeClr>
              </a:solidFill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prstClr val="white"/>
                    </a:solidFill>
                    <a:latin typeface="Arial"/>
                    <a:cs typeface="Arial"/>
                  </a:rPr>
                  <a:t>Committee </a:t>
                </a:r>
                <a:endParaRPr lang="en-US" dirty="0">
                  <a:solidFill>
                    <a:prstClr val="white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503419" y="4521835"/>
                <a:ext cx="2482993" cy="278121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66000"/>
                </a:schemeClr>
              </a:solidFill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prstClr val="white"/>
                    </a:solidFill>
                    <a:latin typeface="Arial"/>
                    <a:cs typeface="Arial"/>
                  </a:rPr>
                  <a:t>Committee </a:t>
                </a:r>
                <a:endParaRPr lang="en-US" dirty="0">
                  <a:solidFill>
                    <a:prstClr val="white"/>
                  </a:solidFill>
                  <a:latin typeface="Arial"/>
                  <a:cs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88923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351019" y="1583487"/>
            <a:ext cx="6667640" cy="4152307"/>
            <a:chOff x="1351019" y="1625821"/>
            <a:chExt cx="6667640" cy="4152307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3511798" y="3776788"/>
              <a:ext cx="2085130" cy="0"/>
            </a:xfrm>
            <a:prstGeom prst="straightConnector1">
              <a:avLst/>
            </a:prstGeom>
            <a:ln w="57150" cmpd="sng">
              <a:solidFill>
                <a:schemeClr val="accent2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1351019" y="1625821"/>
              <a:ext cx="6667640" cy="4152307"/>
              <a:chOff x="1351019" y="1625821"/>
              <a:chExt cx="6667640" cy="4152307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1351019" y="1625821"/>
                <a:ext cx="6667640" cy="4152307"/>
                <a:chOff x="1351019" y="1625821"/>
                <a:chExt cx="6667640" cy="4152307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4257398" y="2116485"/>
                  <a:ext cx="564517" cy="3127695"/>
                </a:xfrm>
                <a:prstGeom prst="rect">
                  <a:avLst/>
                </a:prstGeom>
                <a:blipFill rotWithShape="1">
                  <a:blip r:embed="rId4"/>
                  <a:tile tx="0" ty="0" sx="100000" sy="100000" flip="none" algn="tl"/>
                </a:blipFill>
                <a:ln>
                  <a:solidFill>
                    <a:srgbClr val="FF0000">
                      <a:alpha val="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9" name="Isosceles Triangle 18"/>
                <p:cNvSpPr/>
                <p:nvPr/>
              </p:nvSpPr>
              <p:spPr>
                <a:xfrm>
                  <a:off x="1351019" y="2116485"/>
                  <a:ext cx="2482993" cy="3127695"/>
                </a:xfrm>
                <a:prstGeom prst="triangl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  <a:latin typeface="Arial"/>
                    <a:cs typeface="Arial"/>
                  </a:endParaRPr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>
                <a:xfrm flipH="1">
                  <a:off x="2942157" y="2707715"/>
                  <a:ext cx="3438654" cy="29841"/>
                </a:xfrm>
                <a:prstGeom prst="straightConnector1">
                  <a:avLst/>
                </a:prstGeom>
                <a:ln w="57150" cmpd="sng">
                  <a:solidFill>
                    <a:srgbClr val="FF0000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Arrow Connector 20"/>
                <p:cNvCxnSpPr/>
                <p:nvPr/>
              </p:nvCxnSpPr>
              <p:spPr>
                <a:xfrm>
                  <a:off x="2600800" y="2395176"/>
                  <a:ext cx="0" cy="2704233"/>
                </a:xfrm>
                <a:prstGeom prst="straightConnector1">
                  <a:avLst/>
                </a:prstGeom>
                <a:ln w="57150" cmpd="sng"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TextBox 21"/>
                <p:cNvSpPr txBox="1"/>
                <p:nvPr/>
              </p:nvSpPr>
              <p:spPr>
                <a:xfrm>
                  <a:off x="5243344" y="5408796"/>
                  <a:ext cx="248299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prstClr val="black"/>
                      </a:solidFill>
                      <a:latin typeface="Arial"/>
                      <a:cs typeface="Arial"/>
                    </a:rPr>
                    <a:t>Students</a:t>
                  </a:r>
                  <a:endParaRPr lang="en-US" b="1" dirty="0">
                    <a:solidFill>
                      <a:prstClr val="black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1359303" y="1625821"/>
                  <a:ext cx="248299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prstClr val="black"/>
                      </a:solidFill>
                      <a:latin typeface="Arial"/>
                      <a:cs typeface="Arial"/>
                    </a:rPr>
                    <a:t>VC – University </a:t>
                  </a:r>
                  <a:endParaRPr lang="en-US" b="1" dirty="0">
                    <a:solidFill>
                      <a:prstClr val="black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1351019" y="5408796"/>
                  <a:ext cx="248299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prstClr val="black"/>
                      </a:solidFill>
                      <a:latin typeface="Arial"/>
                      <a:cs typeface="Arial"/>
                    </a:rPr>
                    <a:t>Staff</a:t>
                  </a:r>
                  <a:endParaRPr lang="en-US" b="1" dirty="0">
                    <a:solidFill>
                      <a:prstClr val="black"/>
                    </a:solidFill>
                    <a:latin typeface="Arial"/>
                    <a:cs typeface="Arial"/>
                  </a:endParaRPr>
                </a:p>
              </p:txBody>
            </p:sp>
            <p:cxnSp>
              <p:nvCxnSpPr>
                <p:cNvPr id="25" name="Straight Arrow Connector 24"/>
                <p:cNvCxnSpPr/>
                <p:nvPr/>
              </p:nvCxnSpPr>
              <p:spPr>
                <a:xfrm flipH="1">
                  <a:off x="3151213" y="3257172"/>
                  <a:ext cx="2727913" cy="0"/>
                </a:xfrm>
                <a:prstGeom prst="straightConnector1">
                  <a:avLst/>
                </a:prstGeom>
                <a:ln w="57150" cmpd="sng">
                  <a:solidFill>
                    <a:schemeClr val="accent2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/>
                <p:cNvCxnSpPr/>
                <p:nvPr/>
              </p:nvCxnSpPr>
              <p:spPr>
                <a:xfrm flipH="1">
                  <a:off x="3834012" y="4296404"/>
                  <a:ext cx="1409331" cy="0"/>
                </a:xfrm>
                <a:prstGeom prst="straightConnector1">
                  <a:avLst/>
                </a:prstGeom>
                <a:ln w="57150" cmpd="sng">
                  <a:solidFill>
                    <a:schemeClr val="accent2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Isosceles Triangle 26"/>
                <p:cNvSpPr/>
                <p:nvPr/>
              </p:nvSpPr>
              <p:spPr>
                <a:xfrm>
                  <a:off x="5535666" y="2737556"/>
                  <a:ext cx="1912559" cy="2506624"/>
                </a:xfrm>
                <a:prstGeom prst="triangle">
                  <a:avLst>
                    <a:gd name="adj" fmla="val 50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8" name="Explosion 2 27"/>
                <p:cNvSpPr/>
                <p:nvPr/>
              </p:nvSpPr>
              <p:spPr>
                <a:xfrm>
                  <a:off x="5964703" y="3440052"/>
                  <a:ext cx="948564" cy="1771978"/>
                </a:xfrm>
                <a:prstGeom prst="irregularSeal2">
                  <a:avLst/>
                </a:prstGeom>
                <a:ln w="57150" cmpd="sng">
                  <a:solidFill>
                    <a:schemeClr val="tx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black"/>
                    </a:solidFill>
                    <a:latin typeface="Arial"/>
                    <a:cs typeface="Arial"/>
                  </a:endParaRPr>
                </a:p>
              </p:txBody>
            </p:sp>
            <p:cxnSp>
              <p:nvCxnSpPr>
                <p:cNvPr id="29" name="Straight Arrow Connector 28"/>
                <p:cNvCxnSpPr/>
                <p:nvPr/>
              </p:nvCxnSpPr>
              <p:spPr>
                <a:xfrm flipH="1">
                  <a:off x="4091871" y="4816019"/>
                  <a:ext cx="893627" cy="0"/>
                </a:xfrm>
                <a:prstGeom prst="straightConnector1">
                  <a:avLst/>
                </a:prstGeom>
                <a:ln w="57150" cmpd="sng">
                  <a:solidFill>
                    <a:schemeClr val="accent2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5535666" y="1625821"/>
                  <a:ext cx="248299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prstClr val="black"/>
                      </a:solidFill>
                      <a:latin typeface="Arial"/>
                      <a:cs typeface="Arial"/>
                    </a:rPr>
                    <a:t>SU – Executive  </a:t>
                  </a:r>
                  <a:endParaRPr lang="en-US" b="1" dirty="0">
                    <a:solidFill>
                      <a:prstClr val="black"/>
                    </a:solidFill>
                    <a:latin typeface="Arial"/>
                    <a:cs typeface="Arial"/>
                  </a:endParaRPr>
                </a:p>
              </p:txBody>
            </p:sp>
            <p:cxnSp>
              <p:nvCxnSpPr>
                <p:cNvPr id="31" name="Straight Arrow Connector 30"/>
                <p:cNvCxnSpPr/>
                <p:nvPr/>
              </p:nvCxnSpPr>
              <p:spPr>
                <a:xfrm flipH="1">
                  <a:off x="3511798" y="1856248"/>
                  <a:ext cx="2085130" cy="0"/>
                </a:xfrm>
                <a:prstGeom prst="straightConnector1">
                  <a:avLst/>
                </a:prstGeom>
                <a:ln w="38100" cmpd="sng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TextBox 11"/>
              <p:cNvSpPr txBox="1"/>
              <p:nvPr/>
            </p:nvSpPr>
            <p:spPr>
              <a:xfrm>
                <a:off x="4091872" y="3484400"/>
                <a:ext cx="8936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S.U.</a:t>
                </a:r>
                <a:endParaRPr lang="en-US" sz="2400" b="1" dirty="0">
                  <a:solidFill>
                    <a:prstClr val="black"/>
                  </a:solidFill>
                  <a:latin typeface="Arial"/>
                  <a:cs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44771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72" y="1417922"/>
            <a:ext cx="843545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kern="500" spc="-80" dirty="0" smtClean="0">
                <a:solidFill>
                  <a:srgbClr val="00AEEF"/>
                </a:solidFill>
                <a:latin typeface="Arial"/>
                <a:cs typeface="Arial"/>
              </a:rPr>
              <a:t>Learning &amp; Teaching</a:t>
            </a:r>
          </a:p>
          <a:p>
            <a:endParaRPr lang="en-US" sz="3200" b="1" kern="500" spc="-80" dirty="0">
              <a:solidFill>
                <a:srgbClr val="00AEEF"/>
              </a:solidFill>
              <a:latin typeface="Arial"/>
              <a:cs typeface="Arial"/>
            </a:endParaRPr>
          </a:p>
          <a:p>
            <a:pPr marL="857250" indent="-857250">
              <a:buFont typeface="Arial"/>
              <a:buChar char="•"/>
            </a:pPr>
            <a:r>
              <a:rPr lang="en-US" sz="3200" kern="500" spc="-80" dirty="0" err="1" smtClean="0">
                <a:solidFill>
                  <a:srgbClr val="00AEEF"/>
                </a:solidFill>
                <a:latin typeface="Arial"/>
                <a:cs typeface="Arial"/>
              </a:rPr>
              <a:t>RoLEx</a:t>
            </a: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 working groups</a:t>
            </a:r>
          </a:p>
          <a:p>
            <a:pPr marL="857250" indent="-857250">
              <a:buFont typeface="Arial"/>
              <a:buChar char="•"/>
            </a:pP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Student Academic Partners</a:t>
            </a:r>
          </a:p>
          <a:p>
            <a:pPr marL="857250" indent="-857250">
              <a:buFont typeface="Arial"/>
              <a:buChar char="•"/>
            </a:pP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Student Academic Mentors</a:t>
            </a:r>
          </a:p>
          <a:p>
            <a:pPr marL="857250" indent="-857250">
              <a:buFont typeface="Arial"/>
              <a:buChar char="•"/>
            </a:pP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Student Teaching Expectations</a:t>
            </a:r>
          </a:p>
          <a:p>
            <a:pPr marL="857250" indent="-857250">
              <a:buFont typeface="Arial"/>
              <a:buChar char="•"/>
            </a:pPr>
            <a:r>
              <a:rPr lang="en-US" sz="3200" kern="500" spc="-80" dirty="0" err="1" smtClean="0">
                <a:solidFill>
                  <a:srgbClr val="00AEEF"/>
                </a:solidFill>
                <a:latin typeface="Arial"/>
                <a:cs typeface="Arial"/>
              </a:rPr>
              <a:t>HEA</a:t>
            </a: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 What Works?</a:t>
            </a:r>
          </a:p>
          <a:p>
            <a:pPr marL="857250" indent="-857250">
              <a:buFont typeface="Arial"/>
              <a:buChar char="•"/>
            </a:pP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Extra Mile Awards</a:t>
            </a:r>
            <a:endParaRPr lang="en-US" sz="4000" kern="500" spc="-80" dirty="0" smtClean="0">
              <a:solidFill>
                <a:srgbClr val="00AEEF"/>
              </a:solidFill>
              <a:latin typeface="Arial"/>
              <a:cs typeface="Arial"/>
            </a:endParaRPr>
          </a:p>
          <a:p>
            <a:r>
              <a:rPr lang="en-US" sz="6000" b="1" kern="500" spc="-8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6000" b="1" kern="500" spc="-8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33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72" y="1417922"/>
            <a:ext cx="843545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kern="500" spc="-80" dirty="0" smtClean="0">
                <a:solidFill>
                  <a:srgbClr val="00AEEF"/>
                </a:solidFill>
                <a:latin typeface="Arial"/>
                <a:cs typeface="Arial"/>
              </a:rPr>
              <a:t>QA &amp; QE Processes</a:t>
            </a:r>
          </a:p>
          <a:p>
            <a:pPr marL="457200" indent="-457200">
              <a:buFont typeface="Arial"/>
              <a:buChar char="•"/>
            </a:pPr>
            <a:endParaRPr lang="en-US" sz="3200" b="1" kern="500" spc="-80" dirty="0">
              <a:solidFill>
                <a:srgbClr val="00AEEF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200" kern="500" spc="-80" dirty="0" err="1" smtClean="0">
                <a:solidFill>
                  <a:srgbClr val="00AEEF"/>
                </a:solidFill>
                <a:latin typeface="Arial"/>
                <a:cs typeface="Arial"/>
              </a:rPr>
              <a:t>NSS</a:t>
            </a: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 Enhancement Teams</a:t>
            </a:r>
          </a:p>
          <a:p>
            <a:pPr marL="457200" indent="-457200">
              <a:buFont typeface="Arial"/>
              <a:buChar char="•"/>
            </a:pP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SAP Projects</a:t>
            </a:r>
          </a:p>
          <a:p>
            <a:pPr marL="457200" indent="-457200">
              <a:buFont typeface="Arial"/>
              <a:buChar char="•"/>
            </a:pP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Student Academic Leaders / Feedback Forums</a:t>
            </a:r>
          </a:p>
          <a:p>
            <a:pPr marL="457200" indent="-457200">
              <a:buFont typeface="Arial"/>
              <a:buChar char="•"/>
            </a:pPr>
            <a:r>
              <a:rPr lang="en-US" sz="32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School Academic Board</a:t>
            </a:r>
          </a:p>
          <a:p>
            <a:pPr marL="457200" indent="-457200">
              <a:buFont typeface="Arial"/>
              <a:buChar char="•"/>
            </a:pPr>
            <a:r>
              <a:rPr lang="en-US" sz="3200" kern="500" spc="-80" dirty="0">
                <a:solidFill>
                  <a:srgbClr val="00AEEF"/>
                </a:solidFill>
                <a:latin typeface="Arial"/>
                <a:cs typeface="Arial"/>
              </a:rPr>
              <a:t>Student Success Advisors </a:t>
            </a:r>
          </a:p>
          <a:p>
            <a:pPr marL="457200" indent="-457200">
              <a:buFont typeface="Arial"/>
              <a:buChar char="•"/>
            </a:pPr>
            <a:endParaRPr lang="en-US" sz="3200" kern="500" spc="-80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3200" kern="500" spc="-80" dirty="0">
              <a:solidFill>
                <a:srgbClr val="00AEE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166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72" y="1417922"/>
            <a:ext cx="843545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kern="500" spc="-80" dirty="0" smtClean="0">
                <a:solidFill>
                  <a:srgbClr val="00AEEF"/>
                </a:solidFill>
                <a:latin typeface="Arial"/>
                <a:cs typeface="Arial"/>
              </a:rPr>
              <a:t>Decision Making, Governance &amp; Strategy</a:t>
            </a:r>
          </a:p>
          <a:p>
            <a:endParaRPr lang="en-US" sz="2000" b="1" kern="500" spc="-80" dirty="0" smtClean="0">
              <a:solidFill>
                <a:srgbClr val="00AEEF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kern="500" spc="-80" dirty="0">
                <a:solidFill>
                  <a:srgbClr val="00AEEF"/>
                </a:solidFill>
                <a:latin typeface="Arial"/>
                <a:cs typeface="Arial"/>
              </a:rPr>
              <a:t>Strategic Vision 2020 – ‘Partners for Success’</a:t>
            </a:r>
          </a:p>
          <a:p>
            <a:pPr marL="457200" indent="-457200">
              <a:buFont typeface="Arial"/>
              <a:buChar char="•"/>
            </a:pPr>
            <a:r>
              <a:rPr lang="en-US" sz="28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Student Academic Leaders</a:t>
            </a:r>
          </a:p>
          <a:p>
            <a:pPr marL="457200" indent="-457200">
              <a:buFont typeface="Arial"/>
              <a:buChar char="•"/>
            </a:pPr>
            <a:r>
              <a:rPr lang="en-US" sz="28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School Representatives </a:t>
            </a:r>
          </a:p>
          <a:p>
            <a:pPr marL="457200" indent="-457200">
              <a:buFont typeface="Arial"/>
              <a:buChar char="•"/>
            </a:pPr>
            <a:r>
              <a:rPr lang="en-US" sz="28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Student / Graduate Interns</a:t>
            </a:r>
          </a:p>
          <a:p>
            <a:pPr marL="457200" indent="-457200">
              <a:buFont typeface="Arial"/>
              <a:buChar char="•"/>
            </a:pPr>
            <a:r>
              <a:rPr lang="en-US" sz="28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Student Feedback Forums </a:t>
            </a:r>
          </a:p>
          <a:p>
            <a:pPr marL="457200" indent="-457200">
              <a:buFont typeface="Arial"/>
              <a:buChar char="•"/>
            </a:pPr>
            <a:r>
              <a:rPr lang="en-US" sz="2800" kern="500" spc="-80" dirty="0" smtClean="0">
                <a:solidFill>
                  <a:srgbClr val="00AEEF"/>
                </a:solidFill>
                <a:latin typeface="Arial"/>
                <a:cs typeface="Arial"/>
              </a:rPr>
              <a:t>UK Student Engagement Survey</a:t>
            </a:r>
          </a:p>
        </p:txBody>
      </p:sp>
    </p:spTree>
    <p:extLst>
      <p:ext uri="{BB962C8B-B14F-4D97-AF65-F5344CB8AC3E}">
        <p14:creationId xmlns:p14="http://schemas.microsoft.com/office/powerpoint/2010/main" xmlns="" val="94250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410</Words>
  <Application>Microsoft Macintosh PowerPoint</Application>
  <PresentationFormat>On-screen Show (4:3)</PresentationFormat>
  <Paragraphs>115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Birmingham City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Students Union</dc:creator>
  <cp:lastModifiedBy>El West</cp:lastModifiedBy>
  <cp:revision>37</cp:revision>
  <dcterms:created xsi:type="dcterms:W3CDTF">2013-07-10T16:01:47Z</dcterms:created>
  <dcterms:modified xsi:type="dcterms:W3CDTF">2015-03-19T14:04:52Z</dcterms:modified>
</cp:coreProperties>
</file>