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2" r:id="rId6"/>
    <p:sldId id="264" r:id="rId7"/>
    <p:sldId id="265" r:id="rId8"/>
    <p:sldId id="267" r:id="rId9"/>
    <p:sldId id="270" r:id="rId10"/>
    <p:sldId id="269" r:id="rId11"/>
    <p:sldId id="273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272" autoAdjust="0"/>
    <p:restoredTop sz="94660"/>
  </p:normalViewPr>
  <p:slideViewPr>
    <p:cSldViewPr>
      <p:cViewPr>
        <p:scale>
          <a:sx n="114" d="100"/>
          <a:sy n="114" d="100"/>
        </p:scale>
        <p:origin x="216" y="9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46C3D-8922-9146-BB7D-50E6DFCF2B30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4B6DC-6D85-844E-A478-E578EFD78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5916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4B6DC-6D85-844E-A478-E578EFD78F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450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B060-CE0A-4EEA-89F5-3B95145A2B20}" type="datetimeFigureOut">
              <a:rPr lang="en-GB" smtClean="0"/>
              <a:pPr/>
              <a:t>19/03/2015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D1AC-2344-45E8-92A9-65F72D5F64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2201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B060-CE0A-4EEA-89F5-3B95145A2B20}" type="datetimeFigureOut">
              <a:rPr lang="en-GB" smtClean="0"/>
              <a:pPr/>
              <a:t>19/03/2015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D1AC-2344-45E8-92A9-65F72D5F64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41497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B060-CE0A-4EEA-89F5-3B95145A2B20}" type="datetimeFigureOut">
              <a:rPr lang="en-GB" smtClean="0"/>
              <a:pPr/>
              <a:t>19/03/2015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D1AC-2344-45E8-92A9-65F72D5F64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8925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B060-CE0A-4EEA-89F5-3B95145A2B20}" type="datetimeFigureOut">
              <a:rPr lang="en-GB" smtClean="0"/>
              <a:pPr/>
              <a:t>19/03/2015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D1AC-2344-45E8-92A9-65F72D5F64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8853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B060-CE0A-4EEA-89F5-3B95145A2B20}" type="datetimeFigureOut">
              <a:rPr lang="en-GB" smtClean="0"/>
              <a:pPr/>
              <a:t>19/03/2015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D1AC-2344-45E8-92A9-65F72D5F64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2662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B060-CE0A-4EEA-89F5-3B95145A2B20}" type="datetimeFigureOut">
              <a:rPr lang="en-GB" smtClean="0"/>
              <a:pPr/>
              <a:t>19/03/2015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D1AC-2344-45E8-92A9-65F72D5F64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9405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B060-CE0A-4EEA-89F5-3B95145A2B20}" type="datetimeFigureOut">
              <a:rPr lang="en-GB" smtClean="0"/>
              <a:pPr/>
              <a:t>19/03/2015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D1AC-2344-45E8-92A9-65F72D5F64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3166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B060-CE0A-4EEA-89F5-3B95145A2B20}" type="datetimeFigureOut">
              <a:rPr lang="en-GB" smtClean="0"/>
              <a:pPr/>
              <a:t>19/03/2015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D1AC-2344-45E8-92A9-65F72D5F64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197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B060-CE0A-4EEA-89F5-3B95145A2B20}" type="datetimeFigureOut">
              <a:rPr lang="en-GB" smtClean="0"/>
              <a:pPr/>
              <a:t>19/03/2015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D1AC-2344-45E8-92A9-65F72D5F64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3098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B060-CE0A-4EEA-89F5-3B95145A2B20}" type="datetimeFigureOut">
              <a:rPr lang="en-GB" smtClean="0"/>
              <a:pPr/>
              <a:t>19/03/2015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D1AC-2344-45E8-92A9-65F72D5F64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80897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B060-CE0A-4EEA-89F5-3B95145A2B20}" type="datetimeFigureOut">
              <a:rPr lang="en-GB" smtClean="0"/>
              <a:pPr/>
              <a:t>19/03/2015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D1AC-2344-45E8-92A9-65F72D5F64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2823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7B060-CE0A-4EEA-89F5-3B95145A2B20}" type="datetimeFigureOut">
              <a:rPr lang="en-GB" smtClean="0"/>
              <a:pPr/>
              <a:t>19/03/2015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BD1AC-2344-45E8-92A9-65F72D5F64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446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d.mckenna@gre.ac.uk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1856" y="-27384"/>
            <a:ext cx="10315484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Scaling up and embedding student-staff partnership</a:t>
            </a:r>
            <a:br>
              <a:rPr lang="en-GB" b="1" dirty="0" smtClean="0"/>
            </a:br>
            <a:r>
              <a:rPr lang="en-GB" b="1" dirty="0" smtClean="0"/>
              <a:t>working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7360" y="3915787"/>
            <a:ext cx="6656784" cy="1752600"/>
          </a:xfrm>
        </p:spPr>
        <p:txBody>
          <a:bodyPr>
            <a:normAutofit/>
          </a:bodyPr>
          <a:lstStyle/>
          <a:p>
            <a:r>
              <a:rPr lang="en-GB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Duncan McKenna &amp; Aisha </a:t>
            </a:r>
            <a:r>
              <a:rPr lang="en-GB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Benachour</a:t>
            </a:r>
            <a:endParaRPr lang="en-GB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27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12576" y="0"/>
            <a:ext cx="10287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lvl="0"/>
            <a:endParaRPr lang="en-GB" b="1" dirty="0" smtClean="0"/>
          </a:p>
          <a:p>
            <a:pPr lvl="0"/>
            <a:endParaRPr lang="en-GB" b="1" dirty="0"/>
          </a:p>
          <a:p>
            <a:pPr lvl="0"/>
            <a:endParaRPr lang="en-GB" b="1" dirty="0" smtClean="0"/>
          </a:p>
          <a:p>
            <a:pPr lvl="0" algn="ctr"/>
            <a:r>
              <a:rPr lang="en-GB" b="1" dirty="0" smtClean="0"/>
              <a:t>Always </a:t>
            </a:r>
            <a:r>
              <a:rPr lang="en-GB" b="1" dirty="0"/>
              <a:t>be willing to adapt the </a:t>
            </a:r>
            <a:r>
              <a:rPr lang="en-GB" b="1" dirty="0" smtClean="0"/>
              <a:t>model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Successful tactics for scaling up and embedding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308988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12577" y="0"/>
            <a:ext cx="10661325" cy="69340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smtClean="0"/>
              <a:t>Student Viewpoint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Projects: Based on the Greenwich Graduate Attributes</a:t>
            </a:r>
          </a:p>
          <a:p>
            <a:pPr lvl="1"/>
            <a:r>
              <a:rPr lang="en-GB" dirty="0" smtClean="0"/>
              <a:t>Staff Interviews and Blogs (Scholarship and Autonomy) </a:t>
            </a:r>
          </a:p>
          <a:p>
            <a:pPr lvl="1"/>
            <a:r>
              <a:rPr lang="en-GB" dirty="0" smtClean="0"/>
              <a:t>Student Stories and Vlogs (Creativity and Enterprise)</a:t>
            </a:r>
          </a:p>
          <a:p>
            <a:pPr lvl="1"/>
            <a:r>
              <a:rPr lang="en-GB" dirty="0"/>
              <a:t>Cultural Awareness Event </a:t>
            </a:r>
            <a:r>
              <a:rPr lang="en-GB" dirty="0" smtClean="0"/>
              <a:t>(Cross Cultural and International Awareness)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6865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11560" y="332656"/>
            <a:ext cx="2085151" cy="2940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300192" y="332656"/>
            <a:ext cx="2204855" cy="2940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11560" y="3645024"/>
            <a:ext cx="2232249" cy="2969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23928" y="3819167"/>
            <a:ext cx="3896713" cy="2818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21"/>
          <a:stretch/>
        </p:blipFill>
        <p:spPr bwMode="auto">
          <a:xfrm>
            <a:off x="3131840" y="332656"/>
            <a:ext cx="2873767" cy="29580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5247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d.mckenna@gre.ac.uk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Educational </a:t>
            </a:r>
            <a:r>
              <a:rPr lang="en-US" smtClean="0"/>
              <a:t>Development Unit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3558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Attributions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All images were used under a Creative Commons Licence from </a:t>
            </a:r>
            <a:r>
              <a:rPr lang="en-GB" dirty="0"/>
              <a:t>F</a:t>
            </a:r>
            <a:r>
              <a:rPr lang="en-GB" dirty="0" smtClean="0"/>
              <a:t>lickr users, with thanks. </a:t>
            </a:r>
          </a:p>
          <a:p>
            <a:pPr marL="0" indent="0" algn="ctr">
              <a:buNone/>
            </a:pPr>
            <a:r>
              <a:rPr lang="en-GB" sz="2600" dirty="0" smtClean="0"/>
              <a:t>Slide 1. Nikos </a:t>
            </a:r>
            <a:r>
              <a:rPr lang="en-GB" sz="2600" dirty="0" err="1" smtClean="0"/>
              <a:t>Koutoulas</a:t>
            </a:r>
            <a:endParaRPr lang="en-GB" sz="2600" dirty="0" smtClean="0"/>
          </a:p>
          <a:p>
            <a:pPr marL="0" indent="0" algn="ctr">
              <a:buNone/>
            </a:pPr>
            <a:r>
              <a:rPr lang="en-GB" sz="2600" dirty="0" smtClean="0"/>
              <a:t>2. Jamie McCaffrey</a:t>
            </a:r>
          </a:p>
          <a:p>
            <a:pPr marL="0" indent="0" algn="ctr">
              <a:buNone/>
            </a:pPr>
            <a:r>
              <a:rPr lang="en-GB" sz="2600" dirty="0" smtClean="0"/>
              <a:t>3. </a:t>
            </a:r>
            <a:r>
              <a:rPr lang="en-GB" sz="2600" dirty="0" err="1" smtClean="0"/>
              <a:t>Somedriftwood</a:t>
            </a:r>
            <a:endParaRPr lang="en-GB" sz="2600" dirty="0" smtClean="0"/>
          </a:p>
          <a:p>
            <a:pPr marL="0" indent="0" algn="ctr">
              <a:buNone/>
            </a:pPr>
            <a:r>
              <a:rPr lang="en-GB" sz="2600" dirty="0" smtClean="0"/>
              <a:t>4. </a:t>
            </a:r>
            <a:r>
              <a:rPr lang="en-GB" sz="2600" dirty="0" err="1" smtClean="0"/>
              <a:t>Ciprean</a:t>
            </a:r>
            <a:r>
              <a:rPr lang="en-GB" sz="2600" dirty="0" smtClean="0"/>
              <a:t> </a:t>
            </a:r>
            <a:r>
              <a:rPr lang="en-GB" sz="2600" dirty="0" err="1" smtClean="0"/>
              <a:t>Tadea</a:t>
            </a:r>
            <a:endParaRPr lang="en-GB" sz="2600" dirty="0" smtClean="0"/>
          </a:p>
          <a:p>
            <a:pPr marL="0" indent="0" algn="ctr">
              <a:buNone/>
            </a:pPr>
            <a:r>
              <a:rPr lang="en-GB" sz="2600" dirty="0" smtClean="0"/>
              <a:t>6-7. </a:t>
            </a:r>
            <a:r>
              <a:rPr lang="en-GB" sz="2600" dirty="0" err="1" smtClean="0"/>
              <a:t>acearchie</a:t>
            </a:r>
            <a:endParaRPr lang="en-GB" sz="2600" dirty="0" smtClean="0"/>
          </a:p>
          <a:p>
            <a:pPr marL="0" indent="0" algn="ctr">
              <a:buNone/>
            </a:pPr>
            <a:r>
              <a:rPr lang="en-GB" sz="2600" dirty="0" smtClean="0"/>
              <a:t>8-10. John Morgan</a:t>
            </a:r>
          </a:p>
          <a:p>
            <a:pPr marL="0" indent="0" algn="ctr">
              <a:buNone/>
            </a:pPr>
            <a:r>
              <a:rPr lang="en-GB" sz="2600" dirty="0" smtClean="0"/>
              <a:t>11. Robert </a:t>
            </a:r>
            <a:r>
              <a:rPr lang="en-GB" sz="2600" dirty="0" err="1" smtClean="0"/>
              <a:t>Korner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xmlns="" val="3109328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3741" y="0"/>
            <a:ext cx="929148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About US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260848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University of Greenwich</a:t>
            </a:r>
          </a:p>
          <a:p>
            <a:r>
              <a:rPr lang="en-GB" dirty="0" smtClean="0"/>
              <a:t>Duncan – Student Partnership Coordinator</a:t>
            </a:r>
          </a:p>
          <a:p>
            <a:r>
              <a:rPr lang="en-GB" dirty="0" smtClean="0"/>
              <a:t>Aisha – Student Scholar with one of our projects</a:t>
            </a:r>
          </a:p>
          <a:p>
            <a:r>
              <a:rPr lang="en-GB" dirty="0" smtClean="0"/>
              <a:t>Multiple projects, macro overview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5022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74000" contras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50800" dist="50800" dir="5400000" algn="ctr" rotWithShape="0">
                    <a:schemeClr val="bg1">
                      <a:alpha val="99000"/>
                    </a:schemeClr>
                  </a:outerShdw>
                </a:effectLst>
              </a:rPr>
              <a:t>Our Projects</a:t>
            </a:r>
            <a:endParaRPr lang="en-GB" b="1" dirty="0">
              <a:effectLst>
                <a:outerShdw blurRad="50800" dist="50800" dir="5400000" algn="ctr" rotWithShape="0">
                  <a:schemeClr val="bg1">
                    <a:alpha val="99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484784"/>
            <a:ext cx="2378914" cy="84772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83568" y="2492896"/>
            <a:ext cx="3765104" cy="36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Programme level A&amp;F research project</a:t>
            </a:r>
          </a:p>
          <a:p>
            <a:r>
              <a:rPr lang="en-GB" dirty="0" smtClean="0"/>
              <a:t>Qual. &amp; quant data – staff &amp; students</a:t>
            </a:r>
          </a:p>
          <a:p>
            <a:r>
              <a:rPr lang="en-GB" dirty="0" smtClean="0"/>
              <a:t>Students involved as: co-researchers, supporters of change, conduits of info to student body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932040" y="2492896"/>
            <a:ext cx="3754760" cy="374441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Student-led, institution-wide, cultural transformation to support development of graduate attributes</a:t>
            </a:r>
          </a:p>
          <a:p>
            <a:r>
              <a:rPr lang="en-US" dirty="0" smtClean="0"/>
              <a:t>Viewpoint Cards - “</a:t>
            </a:r>
            <a:r>
              <a:rPr lang="en-US" dirty="0" err="1" smtClean="0"/>
              <a:t>Defin</a:t>
            </a:r>
            <a:r>
              <a:rPr lang="en-US" dirty="0" smtClean="0"/>
              <a:t>[</a:t>
            </a:r>
            <a:r>
              <a:rPr lang="en-US" dirty="0" err="1" smtClean="0"/>
              <a:t>ing</a:t>
            </a:r>
            <a:r>
              <a:rPr lang="en-US" dirty="0" smtClean="0"/>
              <a:t>] core student capabilities, attributes and development frameworks for student innovation and change”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556792"/>
            <a:ext cx="2721864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33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Cascade Model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2404864"/>
          </a:xfrm>
        </p:spPr>
        <p:txBody>
          <a:bodyPr/>
          <a:lstStyle/>
          <a:p>
            <a:r>
              <a:rPr lang="en-GB" b="1" dirty="0" smtClean="0"/>
              <a:t>Model developed across various projects</a:t>
            </a:r>
          </a:p>
          <a:p>
            <a:r>
              <a:rPr lang="en-GB" b="1" dirty="0"/>
              <a:t>Main </a:t>
            </a:r>
            <a:r>
              <a:rPr lang="en-GB" b="1" dirty="0" smtClean="0"/>
              <a:t>focus</a:t>
            </a:r>
          </a:p>
          <a:p>
            <a:r>
              <a:rPr lang="en-GB" b="1" dirty="0"/>
              <a:t>G</a:t>
            </a:r>
            <a:r>
              <a:rPr lang="en-GB" b="1" dirty="0" smtClean="0"/>
              <a:t>eneral benefits and lessons </a:t>
            </a:r>
            <a:r>
              <a:rPr lang="en-GB" b="1" dirty="0"/>
              <a:t>learned</a:t>
            </a:r>
          </a:p>
          <a:p>
            <a:pPr marL="0" indent="0">
              <a:buNone/>
            </a:pP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65408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600411" y="4534124"/>
            <a:ext cx="8210615" cy="609179"/>
          </a:xfrm>
          <a:prstGeom prst="rect">
            <a:avLst/>
          </a:prstGeom>
          <a:solidFill>
            <a:srgbClr val="C00000">
              <a:alpha val="33000"/>
            </a:srgbClr>
          </a:solidFill>
          <a:ln w="25400" cap="flat" cmpd="sng" algn="ctr">
            <a:solidFill>
              <a:srgbClr val="C0504D"/>
            </a:solidFill>
            <a:prstDash val="solid"/>
            <a:headEnd/>
            <a:tailEnd/>
          </a:ln>
          <a:effectLst/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3200" b="1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COHORT</a:t>
            </a:r>
            <a:endParaRPr lang="en-GB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872920" y="3864506"/>
            <a:ext cx="7665598" cy="422500"/>
          </a:xfrm>
          <a:custGeom>
            <a:avLst/>
            <a:gdLst>
              <a:gd name="connsiteX0" fmla="*/ 0 w 5784112"/>
              <a:gd name="connsiteY0" fmla="*/ 308359 h 318992"/>
              <a:gd name="connsiteX1" fmla="*/ 2966484 w 5784112"/>
              <a:gd name="connsiteY1" fmla="*/ 15 h 318992"/>
              <a:gd name="connsiteX2" fmla="*/ 5784112 w 5784112"/>
              <a:gd name="connsiteY2" fmla="*/ 318992 h 31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84112" h="318992">
                <a:moveTo>
                  <a:pt x="0" y="308359"/>
                </a:moveTo>
                <a:cubicBezTo>
                  <a:pt x="1001232" y="153301"/>
                  <a:pt x="2002465" y="-1757"/>
                  <a:pt x="2966484" y="15"/>
                </a:cubicBezTo>
                <a:cubicBezTo>
                  <a:pt x="3930503" y="1787"/>
                  <a:pt x="4857307" y="160389"/>
                  <a:pt x="5784112" y="318992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Bent Arrow 5"/>
          <p:cNvSpPr/>
          <p:nvPr/>
        </p:nvSpPr>
        <p:spPr>
          <a:xfrm>
            <a:off x="532057" y="3018157"/>
            <a:ext cx="350601" cy="1311903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Bent Arrow 6"/>
          <p:cNvSpPr/>
          <p:nvPr/>
        </p:nvSpPr>
        <p:spPr>
          <a:xfrm>
            <a:off x="902897" y="2612311"/>
            <a:ext cx="350601" cy="681429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8" name="Bent Arrow 7"/>
          <p:cNvSpPr/>
          <p:nvPr/>
        </p:nvSpPr>
        <p:spPr>
          <a:xfrm>
            <a:off x="1264847" y="2284503"/>
            <a:ext cx="350602" cy="474567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907735" y="1646799"/>
            <a:ext cx="1" cy="319191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6"/>
          <p:cNvSpPr txBox="1"/>
          <p:nvPr/>
        </p:nvSpPr>
        <p:spPr>
          <a:xfrm>
            <a:off x="8564180" y="1811547"/>
            <a:ext cx="262102" cy="2222669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solidFill>
                  <a:srgbClr val="FFFFFF"/>
                </a:solidFill>
                <a:effectLst/>
                <a:ea typeface="Calibri"/>
                <a:cs typeface="Times New Roman"/>
              </a:rPr>
              <a:t>‘</a:t>
            </a:r>
            <a:r>
              <a:rPr lang="en-GB" sz="1400" b="1" dirty="0">
                <a:solidFill>
                  <a:srgbClr val="C00000"/>
                </a:solidFill>
                <a:effectLst/>
                <a:ea typeface="Calibri"/>
                <a:cs typeface="Times New Roman"/>
              </a:rPr>
              <a:t>Trickle-down’ engagement</a:t>
            </a:r>
            <a:endParaRPr lang="en-GB" sz="1400" dirty="0">
              <a:effectLst/>
              <a:ea typeface="Calibri"/>
              <a:cs typeface="Times New Roman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839452" y="1171256"/>
            <a:ext cx="3732534" cy="792088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3600" b="1" dirty="0">
                <a:solidFill>
                  <a:srgbClr val="FFFFFF"/>
                </a:solidFill>
                <a:effectLst/>
                <a:ea typeface="Calibri"/>
                <a:cs typeface="Times New Roman"/>
              </a:rPr>
              <a:t>Cascade Model</a:t>
            </a:r>
            <a:endParaRPr lang="en-GB" sz="2400" dirty="0">
              <a:effectLst/>
              <a:ea typeface="Calibri"/>
              <a:cs typeface="Times New Roman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964254" y="2003075"/>
            <a:ext cx="5482930" cy="496155"/>
          </a:xfrm>
          <a:prstGeom prst="rect">
            <a:avLst/>
          </a:prstGeom>
          <a:solidFill>
            <a:srgbClr val="C00000">
              <a:alpha val="81000"/>
            </a:srgbClr>
          </a:solidFill>
          <a:ln w="25400" cap="flat" cmpd="sng" algn="ctr">
            <a:solidFill>
              <a:srgbClr val="C0504D"/>
            </a:solidFill>
            <a:prstDash val="solid"/>
            <a:headEnd/>
            <a:tailEnd/>
          </a:ln>
          <a:effectLst/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Students </a:t>
            </a:r>
            <a:r>
              <a:rPr lang="en-GB" sz="1400" b="1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working in direct partnership (Scholars/Change Agents)</a:t>
            </a:r>
            <a:endParaRPr lang="en-GB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455891" y="2575561"/>
            <a:ext cx="6499656" cy="539911"/>
          </a:xfrm>
          <a:prstGeom prst="rect">
            <a:avLst/>
          </a:prstGeom>
          <a:solidFill>
            <a:srgbClr val="C00000">
              <a:alpha val="71000"/>
            </a:srgbClr>
          </a:solidFill>
          <a:ln w="25400" cap="flat" cmpd="sng" algn="ctr">
            <a:solidFill>
              <a:srgbClr val="C0504D"/>
            </a:solidFill>
            <a:prstDash val="solid"/>
            <a:headEnd/>
            <a:tailEnd/>
          </a:ln>
          <a:effectLst/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Students working with scholars/change agents as assistants</a:t>
            </a:r>
            <a:endParaRPr lang="en-GB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146470" y="3166960"/>
            <a:ext cx="7118498" cy="572674"/>
          </a:xfrm>
          <a:prstGeom prst="rect">
            <a:avLst/>
          </a:prstGeom>
          <a:solidFill>
            <a:srgbClr val="C00000">
              <a:alpha val="47000"/>
            </a:srgbClr>
          </a:solidFill>
          <a:ln w="25400" cap="flat" cmpd="sng" algn="ctr">
            <a:solidFill>
              <a:srgbClr val="C0504D"/>
            </a:solidFill>
            <a:prstDash val="solid"/>
            <a:headEnd/>
            <a:tailEnd/>
          </a:ln>
          <a:effectLst/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‘Normal’ Students who interact with activities and processes and engaged in and outside the classroom</a:t>
            </a:r>
            <a:endParaRPr lang="en-GB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11110" y="1243264"/>
            <a:ext cx="1724660" cy="113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Escalating engagement due to interactions with partnership work</a:t>
            </a:r>
            <a:endParaRPr lang="en-GB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337566" y="4075756"/>
            <a:ext cx="2736304" cy="28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Interactions with student body</a:t>
            </a:r>
            <a:endParaRPr lang="en-GB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6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68560" y="-99392"/>
            <a:ext cx="10479722" cy="698477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GB" sz="2800" dirty="0" smtClean="0"/>
              <a:t>Student ownership and responsibility</a:t>
            </a:r>
            <a:endParaRPr lang="en-GB" sz="2800" dirty="0"/>
          </a:p>
          <a:p>
            <a:pPr lvl="0"/>
            <a:r>
              <a:rPr lang="en-GB" sz="2800" dirty="0" smtClean="0"/>
              <a:t>Increased student-to-student </a:t>
            </a:r>
            <a:r>
              <a:rPr lang="en-GB" sz="2800" dirty="0"/>
              <a:t>interactions </a:t>
            </a:r>
            <a:endParaRPr lang="en-GB" sz="2800" dirty="0" smtClean="0"/>
          </a:p>
          <a:p>
            <a:pPr lvl="0"/>
            <a:r>
              <a:rPr lang="en-GB" sz="2800" dirty="0" smtClean="0"/>
              <a:t>A </a:t>
            </a:r>
            <a:r>
              <a:rPr lang="en-GB" sz="2800" dirty="0"/>
              <a:t>broader cross-section of the cohort is reached than with staff-only </a:t>
            </a:r>
            <a:r>
              <a:rPr lang="en-GB" sz="2800" dirty="0" smtClean="0"/>
              <a:t>interaction - organic</a:t>
            </a:r>
            <a:endParaRPr lang="en-GB" sz="2800" dirty="0"/>
          </a:p>
          <a:p>
            <a:pPr lvl="0"/>
            <a:r>
              <a:rPr lang="en-GB" sz="2800" dirty="0"/>
              <a:t>Students can become involved at any </a:t>
            </a:r>
            <a:r>
              <a:rPr lang="en-GB" sz="2800" dirty="0" smtClean="0"/>
              <a:t>level</a:t>
            </a:r>
          </a:p>
          <a:p>
            <a:pPr lvl="0"/>
            <a:r>
              <a:rPr lang="en-GB" sz="2800" dirty="0" smtClean="0"/>
              <a:t>Allows </a:t>
            </a:r>
            <a:r>
              <a:rPr lang="en-GB" sz="2800" dirty="0"/>
              <a:t>suitable flexibility in working </a:t>
            </a:r>
            <a:r>
              <a:rPr lang="en-GB" sz="2800" dirty="0" smtClean="0"/>
              <a:t>roles</a:t>
            </a:r>
            <a:endParaRPr lang="en-GB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/>
              <a:t>Why is this model successful at scaling-up and embedding partnership?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xmlns="" val="342257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68560" y="-99392"/>
            <a:ext cx="10479722" cy="69847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r>
              <a:rPr lang="en-GB" dirty="0" smtClean="0"/>
              <a:t>Intrinsic Value – student insight into richer and broader learning context</a:t>
            </a:r>
          </a:p>
          <a:p>
            <a:r>
              <a:rPr lang="en-GB" dirty="0" smtClean="0"/>
              <a:t>Increases employability due to breadth of work</a:t>
            </a:r>
          </a:p>
          <a:p>
            <a:r>
              <a:rPr lang="en-GB" dirty="0" smtClean="0"/>
              <a:t>Creates better connections within cohort and university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Why is this model successful at scaling-up and embedding partnership?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xmlns="" val="345807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12576" y="0"/>
            <a:ext cx="10287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 b="1" dirty="0" smtClean="0"/>
          </a:p>
          <a:p>
            <a:pPr lvl="0"/>
            <a:endParaRPr lang="en-GB" b="1" dirty="0"/>
          </a:p>
          <a:p>
            <a:pPr lvl="0"/>
            <a:endParaRPr lang="en-GB" b="1" dirty="0" smtClean="0"/>
          </a:p>
          <a:p>
            <a:pPr lvl="0" algn="ctr"/>
            <a:r>
              <a:rPr lang="en-GB" b="1" dirty="0" smtClean="0"/>
              <a:t>Draw </a:t>
            </a:r>
            <a:r>
              <a:rPr lang="en-GB" b="1" dirty="0"/>
              <a:t>out and stimulate intrinsic </a:t>
            </a:r>
            <a:r>
              <a:rPr lang="en-GB" b="1" dirty="0" smtClean="0"/>
              <a:t>motivations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Successful tactics for scaling up and embedding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36853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12576" y="0"/>
            <a:ext cx="10287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 b="1" dirty="0" smtClean="0"/>
          </a:p>
          <a:p>
            <a:pPr lvl="0"/>
            <a:endParaRPr lang="en-GB" b="1" dirty="0"/>
          </a:p>
          <a:p>
            <a:pPr lvl="0" algn="ctr"/>
            <a:r>
              <a:rPr lang="en-GB" b="1" dirty="0" smtClean="0"/>
              <a:t>Try </a:t>
            </a:r>
            <a:r>
              <a:rPr lang="en-GB" b="1" dirty="0"/>
              <a:t>to create an organic, rolling process of students passing on skills to other students</a:t>
            </a:r>
            <a:r>
              <a:rPr lang="en-GB" dirty="0"/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Successful tactics for scaling up and embedding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186251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3249</TotalTime>
  <Words>385</Words>
  <Application>Microsoft Office PowerPoint</Application>
  <PresentationFormat>On-screen Show (4:3)</PresentationFormat>
  <Paragraphs>70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Scaling up and embedding student-staff partnership working</vt:lpstr>
      <vt:lpstr>About US</vt:lpstr>
      <vt:lpstr>Our Projects</vt:lpstr>
      <vt:lpstr>Cascade Model</vt:lpstr>
      <vt:lpstr>Slide 5</vt:lpstr>
      <vt:lpstr>Why is this model successful at scaling-up and embedding partnership?</vt:lpstr>
      <vt:lpstr>Why is this model successful at scaling-up and embedding partnership?</vt:lpstr>
      <vt:lpstr>Successful tactics for scaling up and embedding</vt:lpstr>
      <vt:lpstr>Successful tactics for scaling up and embedding</vt:lpstr>
      <vt:lpstr>Successful tactics for scaling up and embedding</vt:lpstr>
      <vt:lpstr>Student Viewpoint</vt:lpstr>
      <vt:lpstr>Slide 12</vt:lpstr>
      <vt:lpstr>Contact</vt:lpstr>
      <vt:lpstr>Image Attributions</vt:lpstr>
    </vt:vector>
  </TitlesOfParts>
  <Company>University of Greenwich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Scaling up and embedding student-staff partnership working</dc:title>
  <dc:creator>Duncan Mckenna</dc:creator>
  <cp:lastModifiedBy>El West</cp:lastModifiedBy>
  <cp:revision>39</cp:revision>
  <dcterms:created xsi:type="dcterms:W3CDTF">2015-03-12T19:15:39Z</dcterms:created>
  <dcterms:modified xsi:type="dcterms:W3CDTF">2015-03-19T23:16:36Z</dcterms:modified>
</cp:coreProperties>
</file>